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63" r:id="rId4"/>
    <p:sldId id="270" r:id="rId5"/>
    <p:sldId id="272" r:id="rId6"/>
    <p:sldId id="274" r:id="rId7"/>
    <p:sldId id="275" r:id="rId8"/>
    <p:sldId id="276" r:id="rId9"/>
    <p:sldId id="277" r:id="rId10"/>
    <p:sldId id="284" r:id="rId11"/>
    <p:sldId id="264" r:id="rId12"/>
    <p:sldId id="257" r:id="rId13"/>
    <p:sldId id="258" r:id="rId14"/>
    <p:sldId id="259" r:id="rId15"/>
    <p:sldId id="265" r:id="rId16"/>
    <p:sldId id="260" r:id="rId17"/>
    <p:sldId id="268" r:id="rId18"/>
    <p:sldId id="271" r:id="rId19"/>
    <p:sldId id="273" r:id="rId20"/>
    <p:sldId id="266" r:id="rId21"/>
    <p:sldId id="267" r:id="rId22"/>
    <p:sldId id="288" r:id="rId23"/>
    <p:sldId id="269" r:id="rId24"/>
    <p:sldId id="278" r:id="rId25"/>
    <p:sldId id="282" r:id="rId26"/>
    <p:sldId id="279" r:id="rId27"/>
    <p:sldId id="283" r:id="rId28"/>
    <p:sldId id="285" r:id="rId29"/>
    <p:sldId id="286" r:id="rId30"/>
    <p:sldId id="280" r:id="rId31"/>
    <p:sldId id="281" r:id="rId3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852EC-67DE-47E8-A875-F02E6155701F}" v="31" dt="2022-04-15T19:48:51.387"/>
    <p1510:client id="{612726CA-A707-4AA8-96CF-0BC464F919AA}" v="97" dt="2022-04-12T15:37:12.027"/>
    <p1510:client id="{64782D44-C5AC-4C81-95A7-B01882C41E69}" v="445" dt="2022-04-16T06:20:37.664"/>
    <p1510:client id="{B2E1A36E-20BF-4056-9CE0-C53447794870}" v="363" dt="2022-04-16T06:20:01.668"/>
    <p1510:client id="{C3BCD9B4-E41A-4B03-BBE2-3B786283B54E}" v="395" dt="2022-04-14T06:00:22.123"/>
    <p1510:client id="{E88A0F0B-9AC7-48B4-AB41-B749074B245F}" v="734" dt="2022-04-16T03:46:16.055"/>
    <p1510:client id="{F5F906B0-9144-4891-B4F1-CFD316BDEAD9}" v="261" dt="2022-04-14T11:07:21.1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370"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8F78DC-AAB9-46F3-9134-86C12F5F4FBF}" type="doc">
      <dgm:prSet loTypeId="urn:microsoft.com/office/officeart/2016/7/layout/LinearArrowProcessNumbered" loCatId="process" qsTypeId="urn:microsoft.com/office/officeart/2005/8/quickstyle/simple1" qsCatId="simple" csTypeId="urn:microsoft.com/office/officeart/2005/8/colors/colorful5" csCatId="colorful"/>
      <dgm:spPr/>
      <dgm:t>
        <a:bodyPr/>
        <a:lstStyle/>
        <a:p>
          <a:endParaRPr lang="en-US"/>
        </a:p>
      </dgm:t>
    </dgm:pt>
    <dgm:pt modelId="{B8F43A16-2E34-46FD-9C25-C657A5301C9F}">
      <dgm:prSet/>
      <dgm:spPr/>
      <dgm:t>
        <a:bodyPr/>
        <a:lstStyle/>
        <a:p>
          <a:r>
            <a:rPr lang="en-US"/>
            <a:t>Obtaining the input dataset: Kaggle dataset</a:t>
          </a:r>
        </a:p>
      </dgm:t>
    </dgm:pt>
    <dgm:pt modelId="{6FAE1210-56EF-4870-BF76-199130BD431A}" type="parTrans" cxnId="{C0CAF234-36DA-4B14-9E3B-98EEE152FF1B}">
      <dgm:prSet/>
      <dgm:spPr/>
      <dgm:t>
        <a:bodyPr/>
        <a:lstStyle/>
        <a:p>
          <a:endParaRPr lang="en-US"/>
        </a:p>
      </dgm:t>
    </dgm:pt>
    <dgm:pt modelId="{AAB33712-28CB-4641-BA5B-AE3C107BBA8B}" type="sibTrans" cxnId="{C0CAF234-36DA-4B14-9E3B-98EEE152FF1B}">
      <dgm:prSet phldrT="1" phldr="0"/>
      <dgm:spPr/>
      <dgm:t>
        <a:bodyPr/>
        <a:lstStyle/>
        <a:p>
          <a:r>
            <a:rPr lang="en-US"/>
            <a:t>1</a:t>
          </a:r>
        </a:p>
      </dgm:t>
    </dgm:pt>
    <dgm:pt modelId="{F8E97F6B-1322-49A0-88C8-BD9505A17987}">
      <dgm:prSet/>
      <dgm:spPr/>
      <dgm:t>
        <a:bodyPr/>
        <a:lstStyle/>
        <a:p>
          <a:r>
            <a:rPr lang="en-US"/>
            <a:t>Data arrangement: Into 4 categories ; C,G,N,D</a:t>
          </a:r>
        </a:p>
      </dgm:t>
    </dgm:pt>
    <dgm:pt modelId="{803462F6-6A7C-4C3B-A5C6-9FB52FE5358A}" type="parTrans" cxnId="{C8F047C1-4F24-4E30-8281-15A083AD2841}">
      <dgm:prSet/>
      <dgm:spPr/>
      <dgm:t>
        <a:bodyPr/>
        <a:lstStyle/>
        <a:p>
          <a:endParaRPr lang="en-US"/>
        </a:p>
      </dgm:t>
    </dgm:pt>
    <dgm:pt modelId="{329F32E8-4454-48D9-9ED3-88A1B5C9C48E}" type="sibTrans" cxnId="{C8F047C1-4F24-4E30-8281-15A083AD2841}">
      <dgm:prSet phldrT="2" phldr="0"/>
      <dgm:spPr/>
      <dgm:t>
        <a:bodyPr/>
        <a:lstStyle/>
        <a:p>
          <a:r>
            <a:rPr lang="en-US"/>
            <a:t>2</a:t>
          </a:r>
        </a:p>
      </dgm:t>
    </dgm:pt>
    <dgm:pt modelId="{66C7CAEF-F176-430A-A781-B04A9C395B76}">
      <dgm:prSet/>
      <dgm:spPr/>
      <dgm:t>
        <a:bodyPr/>
        <a:lstStyle/>
        <a:p>
          <a:r>
            <a:rPr lang="en-US"/>
            <a:t>Splitting of data to train, test and validation:80%,10%,10%</a:t>
          </a:r>
        </a:p>
      </dgm:t>
    </dgm:pt>
    <dgm:pt modelId="{7B04DFF7-C231-4347-9A92-8FDDD040EBE5}" type="parTrans" cxnId="{F227786C-010D-4150-AD8A-0BA963396B4E}">
      <dgm:prSet/>
      <dgm:spPr/>
      <dgm:t>
        <a:bodyPr/>
        <a:lstStyle/>
        <a:p>
          <a:endParaRPr lang="en-US"/>
        </a:p>
      </dgm:t>
    </dgm:pt>
    <dgm:pt modelId="{905D4F8A-954F-4597-9ECD-583CCF1E1277}" type="sibTrans" cxnId="{F227786C-010D-4150-AD8A-0BA963396B4E}">
      <dgm:prSet phldrT="3" phldr="0"/>
      <dgm:spPr/>
      <dgm:t>
        <a:bodyPr/>
        <a:lstStyle/>
        <a:p>
          <a:r>
            <a:rPr lang="en-US"/>
            <a:t>3</a:t>
          </a:r>
        </a:p>
      </dgm:t>
    </dgm:pt>
    <dgm:pt modelId="{D27519D7-C95A-4263-98EA-A7D3ABF22ABE}">
      <dgm:prSet/>
      <dgm:spPr/>
      <dgm:t>
        <a:bodyPr/>
        <a:lstStyle/>
        <a:p>
          <a:r>
            <a:rPr lang="en-US"/>
            <a:t>Model Designing:VGG16 from scratch and by Transfer Learning</a:t>
          </a:r>
        </a:p>
      </dgm:t>
    </dgm:pt>
    <dgm:pt modelId="{AC551077-81C0-452D-B73B-1BE8225AA2F6}" type="parTrans" cxnId="{833F6948-2550-40EF-A95A-CFB39C16C5DA}">
      <dgm:prSet/>
      <dgm:spPr/>
      <dgm:t>
        <a:bodyPr/>
        <a:lstStyle/>
        <a:p>
          <a:endParaRPr lang="en-US"/>
        </a:p>
      </dgm:t>
    </dgm:pt>
    <dgm:pt modelId="{6A74AB6A-9EFA-415E-B80D-83AE57859F17}" type="sibTrans" cxnId="{833F6948-2550-40EF-A95A-CFB39C16C5DA}">
      <dgm:prSet phldrT="4" phldr="0"/>
      <dgm:spPr/>
      <dgm:t>
        <a:bodyPr/>
        <a:lstStyle/>
        <a:p>
          <a:r>
            <a:rPr lang="en-US"/>
            <a:t>4</a:t>
          </a:r>
        </a:p>
      </dgm:t>
    </dgm:pt>
    <dgm:pt modelId="{80227775-92FA-43C7-9D8C-8D6CC11B5F35}">
      <dgm:prSet/>
      <dgm:spPr/>
      <dgm:t>
        <a:bodyPr/>
        <a:lstStyle/>
        <a:p>
          <a:r>
            <a:rPr lang="en-US"/>
            <a:t>Model Training:  for 40 epoch for both model</a:t>
          </a:r>
        </a:p>
      </dgm:t>
    </dgm:pt>
    <dgm:pt modelId="{AC30B665-835B-452A-B9C6-61595F694F7C}" type="parTrans" cxnId="{FD1A3B90-CA82-4939-B1C6-11A93F593A00}">
      <dgm:prSet/>
      <dgm:spPr/>
      <dgm:t>
        <a:bodyPr/>
        <a:lstStyle/>
        <a:p>
          <a:endParaRPr lang="en-US"/>
        </a:p>
      </dgm:t>
    </dgm:pt>
    <dgm:pt modelId="{F015A241-6CCB-4CAA-9ECD-A2C72E73D2B5}" type="sibTrans" cxnId="{FD1A3B90-CA82-4939-B1C6-11A93F593A00}">
      <dgm:prSet phldrT="5" phldr="0"/>
      <dgm:spPr/>
      <dgm:t>
        <a:bodyPr/>
        <a:lstStyle/>
        <a:p>
          <a:r>
            <a:rPr lang="en-US"/>
            <a:t>5</a:t>
          </a:r>
        </a:p>
      </dgm:t>
    </dgm:pt>
    <dgm:pt modelId="{3696FA61-44EC-40B0-BAF1-5FB669A582BC}">
      <dgm:prSet/>
      <dgm:spPr/>
      <dgm:t>
        <a:bodyPr/>
        <a:lstStyle/>
        <a:p>
          <a:r>
            <a:rPr lang="en-US"/>
            <a:t>Plotting the Training and validation accuracy of the models.</a:t>
          </a:r>
        </a:p>
      </dgm:t>
    </dgm:pt>
    <dgm:pt modelId="{6988762B-C158-40EB-841E-002D69BE0836}" type="parTrans" cxnId="{AA0BD319-A32D-46B6-B641-F0EAC267B2AC}">
      <dgm:prSet/>
      <dgm:spPr/>
      <dgm:t>
        <a:bodyPr/>
        <a:lstStyle/>
        <a:p>
          <a:endParaRPr lang="en-US"/>
        </a:p>
      </dgm:t>
    </dgm:pt>
    <dgm:pt modelId="{F124E967-5532-468C-9C6E-F50133B42AFC}" type="sibTrans" cxnId="{AA0BD319-A32D-46B6-B641-F0EAC267B2AC}">
      <dgm:prSet phldrT="6" phldr="0"/>
      <dgm:spPr/>
      <dgm:t>
        <a:bodyPr/>
        <a:lstStyle/>
        <a:p>
          <a:r>
            <a:rPr lang="en-US"/>
            <a:t>6</a:t>
          </a:r>
        </a:p>
      </dgm:t>
    </dgm:pt>
    <dgm:pt modelId="{7C0DA86D-9DA2-46DA-B8F3-1F75021FD351}">
      <dgm:prSet/>
      <dgm:spPr/>
      <dgm:t>
        <a:bodyPr/>
        <a:lstStyle/>
        <a:p>
          <a:r>
            <a:rPr lang="en-US"/>
            <a:t>Plotting the Training and validation losses of both the models.</a:t>
          </a:r>
        </a:p>
      </dgm:t>
    </dgm:pt>
    <dgm:pt modelId="{9D0A9830-A721-4018-B306-748E1F291F6B}" type="parTrans" cxnId="{C319F8F1-1FD7-4362-873F-F6A6B4854941}">
      <dgm:prSet/>
      <dgm:spPr/>
      <dgm:t>
        <a:bodyPr/>
        <a:lstStyle/>
        <a:p>
          <a:endParaRPr lang="en-US"/>
        </a:p>
      </dgm:t>
    </dgm:pt>
    <dgm:pt modelId="{18D214BB-842E-4446-9417-84A2869A7FA2}" type="sibTrans" cxnId="{C319F8F1-1FD7-4362-873F-F6A6B4854941}">
      <dgm:prSet phldrT="7" phldr="0"/>
      <dgm:spPr/>
      <dgm:t>
        <a:bodyPr/>
        <a:lstStyle/>
        <a:p>
          <a:r>
            <a:rPr lang="en-US"/>
            <a:t>7</a:t>
          </a:r>
        </a:p>
      </dgm:t>
    </dgm:pt>
    <dgm:pt modelId="{D59473F6-A608-4F5A-BA91-F2571493F057}">
      <dgm:prSet/>
      <dgm:spPr/>
      <dgm:t>
        <a:bodyPr/>
        <a:lstStyle/>
        <a:p>
          <a:r>
            <a:rPr lang="en-US"/>
            <a:t>Using the 10% of the test data, prediction and calculation of performance parameter.</a:t>
          </a:r>
        </a:p>
      </dgm:t>
    </dgm:pt>
    <dgm:pt modelId="{8F5CEEAA-1BB1-4D1C-A6CC-67672582151E}" type="parTrans" cxnId="{34EA35AD-3529-43F5-B411-8C6576270997}">
      <dgm:prSet/>
      <dgm:spPr/>
      <dgm:t>
        <a:bodyPr/>
        <a:lstStyle/>
        <a:p>
          <a:endParaRPr lang="en-US"/>
        </a:p>
      </dgm:t>
    </dgm:pt>
    <dgm:pt modelId="{8C700B1C-BCEC-4851-A0D7-F536B3D33295}" type="sibTrans" cxnId="{34EA35AD-3529-43F5-B411-8C6576270997}">
      <dgm:prSet phldrT="8" phldr="0"/>
      <dgm:spPr/>
      <dgm:t>
        <a:bodyPr/>
        <a:lstStyle/>
        <a:p>
          <a:r>
            <a:rPr lang="en-US"/>
            <a:t>8</a:t>
          </a:r>
        </a:p>
      </dgm:t>
    </dgm:pt>
    <dgm:pt modelId="{D1A50144-BDA7-480D-980A-2C087A3DE993}" type="pres">
      <dgm:prSet presAssocID="{488F78DC-AAB9-46F3-9134-86C12F5F4FBF}" presName="linearFlow" presStyleCnt="0">
        <dgm:presLayoutVars>
          <dgm:dir/>
          <dgm:animLvl val="lvl"/>
          <dgm:resizeHandles val="exact"/>
        </dgm:presLayoutVars>
      </dgm:prSet>
      <dgm:spPr/>
      <dgm:t>
        <a:bodyPr/>
        <a:lstStyle/>
        <a:p>
          <a:endParaRPr lang="en-IN"/>
        </a:p>
      </dgm:t>
    </dgm:pt>
    <dgm:pt modelId="{6198BEDF-3436-4DB2-A5E4-BD53F50C39FB}" type="pres">
      <dgm:prSet presAssocID="{B8F43A16-2E34-46FD-9C25-C657A5301C9F}" presName="compositeNode" presStyleCnt="0"/>
      <dgm:spPr/>
    </dgm:pt>
    <dgm:pt modelId="{05761C97-2B04-4896-A639-7D2394E740BC}" type="pres">
      <dgm:prSet presAssocID="{B8F43A16-2E34-46FD-9C25-C657A5301C9F}" presName="parTx" presStyleLbl="node1" presStyleIdx="0" presStyleCnt="0">
        <dgm:presLayoutVars>
          <dgm:chMax val="0"/>
          <dgm:chPref val="0"/>
          <dgm:bulletEnabled val="1"/>
        </dgm:presLayoutVars>
      </dgm:prSet>
      <dgm:spPr/>
    </dgm:pt>
    <dgm:pt modelId="{2EA5CA4E-1586-454F-93EE-0501AE92315A}" type="pres">
      <dgm:prSet presAssocID="{B8F43A16-2E34-46FD-9C25-C657A5301C9F}" presName="parSh" presStyleCnt="0"/>
      <dgm:spPr/>
    </dgm:pt>
    <dgm:pt modelId="{A99ED9E5-AD99-4125-841C-AF63F941E7B5}" type="pres">
      <dgm:prSet presAssocID="{B8F43A16-2E34-46FD-9C25-C657A5301C9F}" presName="lineNode" presStyleLbl="alignAccFollowNode1" presStyleIdx="0" presStyleCnt="24"/>
      <dgm:spPr/>
    </dgm:pt>
    <dgm:pt modelId="{5DAEBA7F-0945-44AF-83FE-A88DD5A6B4B0}" type="pres">
      <dgm:prSet presAssocID="{B8F43A16-2E34-46FD-9C25-C657A5301C9F}" presName="lineArrowNode" presStyleLbl="alignAccFollowNode1" presStyleIdx="1" presStyleCnt="24"/>
      <dgm:spPr/>
    </dgm:pt>
    <dgm:pt modelId="{3879E37F-9C4C-4769-A94F-5DD37E544754}" type="pres">
      <dgm:prSet presAssocID="{AAB33712-28CB-4641-BA5B-AE3C107BBA8B}" presName="sibTransNodeCircle" presStyleLbl="alignNode1" presStyleIdx="0" presStyleCnt="8">
        <dgm:presLayoutVars>
          <dgm:chMax val="0"/>
          <dgm:bulletEnabled/>
        </dgm:presLayoutVars>
      </dgm:prSet>
      <dgm:spPr/>
      <dgm:t>
        <a:bodyPr/>
        <a:lstStyle/>
        <a:p>
          <a:endParaRPr lang="en-IN"/>
        </a:p>
      </dgm:t>
    </dgm:pt>
    <dgm:pt modelId="{5890567B-C7D9-4FC6-9242-D4ADDC24EDBB}" type="pres">
      <dgm:prSet presAssocID="{AAB33712-28CB-4641-BA5B-AE3C107BBA8B}" presName="spacerBetweenCircleAndCallout" presStyleCnt="0">
        <dgm:presLayoutVars/>
      </dgm:prSet>
      <dgm:spPr/>
    </dgm:pt>
    <dgm:pt modelId="{683499E3-08BE-4A77-AF5D-4AA0CBB31797}" type="pres">
      <dgm:prSet presAssocID="{B8F43A16-2E34-46FD-9C25-C657A5301C9F}" presName="nodeText" presStyleLbl="alignAccFollowNode1" presStyleIdx="2" presStyleCnt="24">
        <dgm:presLayoutVars>
          <dgm:bulletEnabled val="1"/>
        </dgm:presLayoutVars>
      </dgm:prSet>
      <dgm:spPr/>
      <dgm:t>
        <a:bodyPr/>
        <a:lstStyle/>
        <a:p>
          <a:endParaRPr lang="en-IN"/>
        </a:p>
      </dgm:t>
    </dgm:pt>
    <dgm:pt modelId="{3B3786CF-D3A0-448F-8FC4-13EDFAA2A8E2}" type="pres">
      <dgm:prSet presAssocID="{AAB33712-28CB-4641-BA5B-AE3C107BBA8B}" presName="sibTransComposite" presStyleCnt="0"/>
      <dgm:spPr/>
    </dgm:pt>
    <dgm:pt modelId="{58F35D3F-C920-4F79-89C3-E395119D5994}" type="pres">
      <dgm:prSet presAssocID="{F8E97F6B-1322-49A0-88C8-BD9505A17987}" presName="compositeNode" presStyleCnt="0"/>
      <dgm:spPr/>
    </dgm:pt>
    <dgm:pt modelId="{18FA9C6C-A719-49FC-B185-9F760D222ED0}" type="pres">
      <dgm:prSet presAssocID="{F8E97F6B-1322-49A0-88C8-BD9505A17987}" presName="parTx" presStyleLbl="node1" presStyleIdx="0" presStyleCnt="0">
        <dgm:presLayoutVars>
          <dgm:chMax val="0"/>
          <dgm:chPref val="0"/>
          <dgm:bulletEnabled val="1"/>
        </dgm:presLayoutVars>
      </dgm:prSet>
      <dgm:spPr/>
    </dgm:pt>
    <dgm:pt modelId="{09895CF3-848B-4488-A3FF-B87B1220816F}" type="pres">
      <dgm:prSet presAssocID="{F8E97F6B-1322-49A0-88C8-BD9505A17987}" presName="parSh" presStyleCnt="0"/>
      <dgm:spPr/>
    </dgm:pt>
    <dgm:pt modelId="{2F934F8F-8812-4A6B-914C-0872D65338D1}" type="pres">
      <dgm:prSet presAssocID="{F8E97F6B-1322-49A0-88C8-BD9505A17987}" presName="lineNode" presStyleLbl="alignAccFollowNode1" presStyleIdx="3" presStyleCnt="24"/>
      <dgm:spPr/>
    </dgm:pt>
    <dgm:pt modelId="{99BB0B9B-3FB6-4A71-94D6-449EBEE75688}" type="pres">
      <dgm:prSet presAssocID="{F8E97F6B-1322-49A0-88C8-BD9505A17987}" presName="lineArrowNode" presStyleLbl="alignAccFollowNode1" presStyleIdx="4" presStyleCnt="24"/>
      <dgm:spPr/>
    </dgm:pt>
    <dgm:pt modelId="{636B2A5B-207C-4523-A240-B0F270041B67}" type="pres">
      <dgm:prSet presAssocID="{329F32E8-4454-48D9-9ED3-88A1B5C9C48E}" presName="sibTransNodeCircle" presStyleLbl="alignNode1" presStyleIdx="1" presStyleCnt="8">
        <dgm:presLayoutVars>
          <dgm:chMax val="0"/>
          <dgm:bulletEnabled/>
        </dgm:presLayoutVars>
      </dgm:prSet>
      <dgm:spPr/>
      <dgm:t>
        <a:bodyPr/>
        <a:lstStyle/>
        <a:p>
          <a:endParaRPr lang="en-IN"/>
        </a:p>
      </dgm:t>
    </dgm:pt>
    <dgm:pt modelId="{3A034466-69A5-4B86-946C-3E0EFF163DA3}" type="pres">
      <dgm:prSet presAssocID="{329F32E8-4454-48D9-9ED3-88A1B5C9C48E}" presName="spacerBetweenCircleAndCallout" presStyleCnt="0">
        <dgm:presLayoutVars/>
      </dgm:prSet>
      <dgm:spPr/>
    </dgm:pt>
    <dgm:pt modelId="{FA7F11ED-93B9-400F-BB93-E3B00A602EA2}" type="pres">
      <dgm:prSet presAssocID="{F8E97F6B-1322-49A0-88C8-BD9505A17987}" presName="nodeText" presStyleLbl="alignAccFollowNode1" presStyleIdx="5" presStyleCnt="24">
        <dgm:presLayoutVars>
          <dgm:bulletEnabled val="1"/>
        </dgm:presLayoutVars>
      </dgm:prSet>
      <dgm:spPr/>
      <dgm:t>
        <a:bodyPr/>
        <a:lstStyle/>
        <a:p>
          <a:endParaRPr lang="en-IN"/>
        </a:p>
      </dgm:t>
    </dgm:pt>
    <dgm:pt modelId="{9DC208D0-E7D4-499B-9DB7-0EBDAF95AA51}" type="pres">
      <dgm:prSet presAssocID="{329F32E8-4454-48D9-9ED3-88A1B5C9C48E}" presName="sibTransComposite" presStyleCnt="0"/>
      <dgm:spPr/>
    </dgm:pt>
    <dgm:pt modelId="{490647EB-B7E0-427F-9E99-1BE5F10D7B1F}" type="pres">
      <dgm:prSet presAssocID="{66C7CAEF-F176-430A-A781-B04A9C395B76}" presName="compositeNode" presStyleCnt="0"/>
      <dgm:spPr/>
    </dgm:pt>
    <dgm:pt modelId="{81C3554B-B642-4A4D-BC7F-297B33634D68}" type="pres">
      <dgm:prSet presAssocID="{66C7CAEF-F176-430A-A781-B04A9C395B76}" presName="parTx" presStyleLbl="node1" presStyleIdx="0" presStyleCnt="0">
        <dgm:presLayoutVars>
          <dgm:chMax val="0"/>
          <dgm:chPref val="0"/>
          <dgm:bulletEnabled val="1"/>
        </dgm:presLayoutVars>
      </dgm:prSet>
      <dgm:spPr/>
    </dgm:pt>
    <dgm:pt modelId="{95AE859B-2598-4D3B-AF3E-2A2912ACDFD0}" type="pres">
      <dgm:prSet presAssocID="{66C7CAEF-F176-430A-A781-B04A9C395B76}" presName="parSh" presStyleCnt="0"/>
      <dgm:spPr/>
    </dgm:pt>
    <dgm:pt modelId="{E4BC4A27-54C9-44B1-B3E9-FD0C2EF0D72F}" type="pres">
      <dgm:prSet presAssocID="{66C7CAEF-F176-430A-A781-B04A9C395B76}" presName="lineNode" presStyleLbl="alignAccFollowNode1" presStyleIdx="6" presStyleCnt="24"/>
      <dgm:spPr/>
    </dgm:pt>
    <dgm:pt modelId="{2639DAE2-59D8-4C44-BD80-6E7B2A7425F6}" type="pres">
      <dgm:prSet presAssocID="{66C7CAEF-F176-430A-A781-B04A9C395B76}" presName="lineArrowNode" presStyleLbl="alignAccFollowNode1" presStyleIdx="7" presStyleCnt="24"/>
      <dgm:spPr/>
    </dgm:pt>
    <dgm:pt modelId="{56C92091-918C-4643-83F5-C2B73C939A04}" type="pres">
      <dgm:prSet presAssocID="{905D4F8A-954F-4597-9ECD-583CCF1E1277}" presName="sibTransNodeCircle" presStyleLbl="alignNode1" presStyleIdx="2" presStyleCnt="8">
        <dgm:presLayoutVars>
          <dgm:chMax val="0"/>
          <dgm:bulletEnabled/>
        </dgm:presLayoutVars>
      </dgm:prSet>
      <dgm:spPr/>
      <dgm:t>
        <a:bodyPr/>
        <a:lstStyle/>
        <a:p>
          <a:endParaRPr lang="en-IN"/>
        </a:p>
      </dgm:t>
    </dgm:pt>
    <dgm:pt modelId="{529ABC32-9293-498F-A5CA-662977BA5072}" type="pres">
      <dgm:prSet presAssocID="{905D4F8A-954F-4597-9ECD-583CCF1E1277}" presName="spacerBetweenCircleAndCallout" presStyleCnt="0">
        <dgm:presLayoutVars/>
      </dgm:prSet>
      <dgm:spPr/>
    </dgm:pt>
    <dgm:pt modelId="{C171F38A-E911-4D5F-B6F9-98F44950EE3D}" type="pres">
      <dgm:prSet presAssocID="{66C7CAEF-F176-430A-A781-B04A9C395B76}" presName="nodeText" presStyleLbl="alignAccFollowNode1" presStyleIdx="8" presStyleCnt="24">
        <dgm:presLayoutVars>
          <dgm:bulletEnabled val="1"/>
        </dgm:presLayoutVars>
      </dgm:prSet>
      <dgm:spPr/>
      <dgm:t>
        <a:bodyPr/>
        <a:lstStyle/>
        <a:p>
          <a:endParaRPr lang="en-IN"/>
        </a:p>
      </dgm:t>
    </dgm:pt>
    <dgm:pt modelId="{5C15341C-D82A-4CE4-BD42-FB90F86E656B}" type="pres">
      <dgm:prSet presAssocID="{905D4F8A-954F-4597-9ECD-583CCF1E1277}" presName="sibTransComposite" presStyleCnt="0"/>
      <dgm:spPr/>
    </dgm:pt>
    <dgm:pt modelId="{B293182E-A0D2-4F57-A7D3-9F0A6CF61D67}" type="pres">
      <dgm:prSet presAssocID="{D27519D7-C95A-4263-98EA-A7D3ABF22ABE}" presName="compositeNode" presStyleCnt="0"/>
      <dgm:spPr/>
    </dgm:pt>
    <dgm:pt modelId="{55184D62-EB79-4C70-8C2C-11C3BA973DC4}" type="pres">
      <dgm:prSet presAssocID="{D27519D7-C95A-4263-98EA-A7D3ABF22ABE}" presName="parTx" presStyleLbl="node1" presStyleIdx="0" presStyleCnt="0">
        <dgm:presLayoutVars>
          <dgm:chMax val="0"/>
          <dgm:chPref val="0"/>
          <dgm:bulletEnabled val="1"/>
        </dgm:presLayoutVars>
      </dgm:prSet>
      <dgm:spPr/>
    </dgm:pt>
    <dgm:pt modelId="{7BFAC582-C861-490B-85C3-FADCA005C4C3}" type="pres">
      <dgm:prSet presAssocID="{D27519D7-C95A-4263-98EA-A7D3ABF22ABE}" presName="parSh" presStyleCnt="0"/>
      <dgm:spPr/>
    </dgm:pt>
    <dgm:pt modelId="{677BDFE9-E53D-4232-8EFD-FAED78AF8860}" type="pres">
      <dgm:prSet presAssocID="{D27519D7-C95A-4263-98EA-A7D3ABF22ABE}" presName="lineNode" presStyleLbl="alignAccFollowNode1" presStyleIdx="9" presStyleCnt="24"/>
      <dgm:spPr/>
    </dgm:pt>
    <dgm:pt modelId="{B219B9B3-39A3-4D90-8BDE-9749D2927072}" type="pres">
      <dgm:prSet presAssocID="{D27519D7-C95A-4263-98EA-A7D3ABF22ABE}" presName="lineArrowNode" presStyleLbl="alignAccFollowNode1" presStyleIdx="10" presStyleCnt="24"/>
      <dgm:spPr/>
    </dgm:pt>
    <dgm:pt modelId="{F77EAA8F-A200-4590-8AB2-CAED825E7870}" type="pres">
      <dgm:prSet presAssocID="{6A74AB6A-9EFA-415E-B80D-83AE57859F17}" presName="sibTransNodeCircle" presStyleLbl="alignNode1" presStyleIdx="3" presStyleCnt="8">
        <dgm:presLayoutVars>
          <dgm:chMax val="0"/>
          <dgm:bulletEnabled/>
        </dgm:presLayoutVars>
      </dgm:prSet>
      <dgm:spPr/>
      <dgm:t>
        <a:bodyPr/>
        <a:lstStyle/>
        <a:p>
          <a:endParaRPr lang="en-IN"/>
        </a:p>
      </dgm:t>
    </dgm:pt>
    <dgm:pt modelId="{A94EEBC0-E7B1-41BB-A2B0-8ABCCD3D8C4D}" type="pres">
      <dgm:prSet presAssocID="{6A74AB6A-9EFA-415E-B80D-83AE57859F17}" presName="spacerBetweenCircleAndCallout" presStyleCnt="0">
        <dgm:presLayoutVars/>
      </dgm:prSet>
      <dgm:spPr/>
    </dgm:pt>
    <dgm:pt modelId="{9974A023-EE29-4814-90A6-37780C6B35C9}" type="pres">
      <dgm:prSet presAssocID="{D27519D7-C95A-4263-98EA-A7D3ABF22ABE}" presName="nodeText" presStyleLbl="alignAccFollowNode1" presStyleIdx="11" presStyleCnt="24">
        <dgm:presLayoutVars>
          <dgm:bulletEnabled val="1"/>
        </dgm:presLayoutVars>
      </dgm:prSet>
      <dgm:spPr/>
      <dgm:t>
        <a:bodyPr/>
        <a:lstStyle/>
        <a:p>
          <a:endParaRPr lang="en-IN"/>
        </a:p>
      </dgm:t>
    </dgm:pt>
    <dgm:pt modelId="{627C5770-AE6E-4FF3-BB67-0751BB1D06CE}" type="pres">
      <dgm:prSet presAssocID="{6A74AB6A-9EFA-415E-B80D-83AE57859F17}" presName="sibTransComposite" presStyleCnt="0"/>
      <dgm:spPr/>
    </dgm:pt>
    <dgm:pt modelId="{9F6A8B81-4B5D-4406-97FB-CDE37583A6AE}" type="pres">
      <dgm:prSet presAssocID="{80227775-92FA-43C7-9D8C-8D6CC11B5F35}" presName="compositeNode" presStyleCnt="0"/>
      <dgm:spPr/>
    </dgm:pt>
    <dgm:pt modelId="{FA43D19E-5356-4340-A0A5-081102F838E2}" type="pres">
      <dgm:prSet presAssocID="{80227775-92FA-43C7-9D8C-8D6CC11B5F35}" presName="parTx" presStyleLbl="node1" presStyleIdx="0" presStyleCnt="0">
        <dgm:presLayoutVars>
          <dgm:chMax val="0"/>
          <dgm:chPref val="0"/>
          <dgm:bulletEnabled val="1"/>
        </dgm:presLayoutVars>
      </dgm:prSet>
      <dgm:spPr/>
    </dgm:pt>
    <dgm:pt modelId="{B54C6EA2-40C5-4C11-B5D3-62C8F47E0485}" type="pres">
      <dgm:prSet presAssocID="{80227775-92FA-43C7-9D8C-8D6CC11B5F35}" presName="parSh" presStyleCnt="0"/>
      <dgm:spPr/>
    </dgm:pt>
    <dgm:pt modelId="{29FCB083-D659-47D6-9049-3B3F5C1AF048}" type="pres">
      <dgm:prSet presAssocID="{80227775-92FA-43C7-9D8C-8D6CC11B5F35}" presName="lineNode" presStyleLbl="alignAccFollowNode1" presStyleIdx="12" presStyleCnt="24"/>
      <dgm:spPr/>
    </dgm:pt>
    <dgm:pt modelId="{9BC590A8-9DCD-4398-AC87-71D3719B738E}" type="pres">
      <dgm:prSet presAssocID="{80227775-92FA-43C7-9D8C-8D6CC11B5F35}" presName="lineArrowNode" presStyleLbl="alignAccFollowNode1" presStyleIdx="13" presStyleCnt="24"/>
      <dgm:spPr/>
    </dgm:pt>
    <dgm:pt modelId="{D954E124-1393-43E0-8B7E-D135269F96E6}" type="pres">
      <dgm:prSet presAssocID="{F015A241-6CCB-4CAA-9ECD-A2C72E73D2B5}" presName="sibTransNodeCircle" presStyleLbl="alignNode1" presStyleIdx="4" presStyleCnt="8">
        <dgm:presLayoutVars>
          <dgm:chMax val="0"/>
          <dgm:bulletEnabled/>
        </dgm:presLayoutVars>
      </dgm:prSet>
      <dgm:spPr/>
      <dgm:t>
        <a:bodyPr/>
        <a:lstStyle/>
        <a:p>
          <a:endParaRPr lang="en-IN"/>
        </a:p>
      </dgm:t>
    </dgm:pt>
    <dgm:pt modelId="{3849F53E-0D87-4B25-A6CC-1B4CA53989DA}" type="pres">
      <dgm:prSet presAssocID="{F015A241-6CCB-4CAA-9ECD-A2C72E73D2B5}" presName="spacerBetweenCircleAndCallout" presStyleCnt="0">
        <dgm:presLayoutVars/>
      </dgm:prSet>
      <dgm:spPr/>
    </dgm:pt>
    <dgm:pt modelId="{17E0690D-99BB-4D70-BC46-383E03E9AC76}" type="pres">
      <dgm:prSet presAssocID="{80227775-92FA-43C7-9D8C-8D6CC11B5F35}" presName="nodeText" presStyleLbl="alignAccFollowNode1" presStyleIdx="14" presStyleCnt="24">
        <dgm:presLayoutVars>
          <dgm:bulletEnabled val="1"/>
        </dgm:presLayoutVars>
      </dgm:prSet>
      <dgm:spPr/>
      <dgm:t>
        <a:bodyPr/>
        <a:lstStyle/>
        <a:p>
          <a:endParaRPr lang="en-IN"/>
        </a:p>
      </dgm:t>
    </dgm:pt>
    <dgm:pt modelId="{379830A4-9A12-426E-BE3A-21296D54AE81}" type="pres">
      <dgm:prSet presAssocID="{F015A241-6CCB-4CAA-9ECD-A2C72E73D2B5}" presName="sibTransComposite" presStyleCnt="0"/>
      <dgm:spPr/>
    </dgm:pt>
    <dgm:pt modelId="{40F26AC0-66D2-4635-BFD0-740E689568ED}" type="pres">
      <dgm:prSet presAssocID="{3696FA61-44EC-40B0-BAF1-5FB669A582BC}" presName="compositeNode" presStyleCnt="0"/>
      <dgm:spPr/>
    </dgm:pt>
    <dgm:pt modelId="{05C22EE3-1FB1-407F-8966-33C0EBB8166D}" type="pres">
      <dgm:prSet presAssocID="{3696FA61-44EC-40B0-BAF1-5FB669A582BC}" presName="parTx" presStyleLbl="node1" presStyleIdx="0" presStyleCnt="0">
        <dgm:presLayoutVars>
          <dgm:chMax val="0"/>
          <dgm:chPref val="0"/>
          <dgm:bulletEnabled val="1"/>
        </dgm:presLayoutVars>
      </dgm:prSet>
      <dgm:spPr/>
    </dgm:pt>
    <dgm:pt modelId="{DF0213A7-C090-4154-BF05-ED620066DF43}" type="pres">
      <dgm:prSet presAssocID="{3696FA61-44EC-40B0-BAF1-5FB669A582BC}" presName="parSh" presStyleCnt="0"/>
      <dgm:spPr/>
    </dgm:pt>
    <dgm:pt modelId="{095717C1-40BC-46C2-9541-E2C3DAC6DC15}" type="pres">
      <dgm:prSet presAssocID="{3696FA61-44EC-40B0-BAF1-5FB669A582BC}" presName="lineNode" presStyleLbl="alignAccFollowNode1" presStyleIdx="15" presStyleCnt="24"/>
      <dgm:spPr/>
    </dgm:pt>
    <dgm:pt modelId="{6EEFD565-F630-4862-B1A2-2E09E37D2021}" type="pres">
      <dgm:prSet presAssocID="{3696FA61-44EC-40B0-BAF1-5FB669A582BC}" presName="lineArrowNode" presStyleLbl="alignAccFollowNode1" presStyleIdx="16" presStyleCnt="24"/>
      <dgm:spPr/>
    </dgm:pt>
    <dgm:pt modelId="{728D1458-5EFD-44A2-984C-BC48AAF9C117}" type="pres">
      <dgm:prSet presAssocID="{F124E967-5532-468C-9C6E-F50133B42AFC}" presName="sibTransNodeCircle" presStyleLbl="alignNode1" presStyleIdx="5" presStyleCnt="8">
        <dgm:presLayoutVars>
          <dgm:chMax val="0"/>
          <dgm:bulletEnabled/>
        </dgm:presLayoutVars>
      </dgm:prSet>
      <dgm:spPr/>
      <dgm:t>
        <a:bodyPr/>
        <a:lstStyle/>
        <a:p>
          <a:endParaRPr lang="en-IN"/>
        </a:p>
      </dgm:t>
    </dgm:pt>
    <dgm:pt modelId="{6ADF51F1-8E91-431F-8710-765FAB650C93}" type="pres">
      <dgm:prSet presAssocID="{F124E967-5532-468C-9C6E-F50133B42AFC}" presName="spacerBetweenCircleAndCallout" presStyleCnt="0">
        <dgm:presLayoutVars/>
      </dgm:prSet>
      <dgm:spPr/>
    </dgm:pt>
    <dgm:pt modelId="{F521BF17-7733-4B05-8641-11CE47863B73}" type="pres">
      <dgm:prSet presAssocID="{3696FA61-44EC-40B0-BAF1-5FB669A582BC}" presName="nodeText" presStyleLbl="alignAccFollowNode1" presStyleIdx="17" presStyleCnt="24">
        <dgm:presLayoutVars>
          <dgm:bulletEnabled val="1"/>
        </dgm:presLayoutVars>
      </dgm:prSet>
      <dgm:spPr/>
      <dgm:t>
        <a:bodyPr/>
        <a:lstStyle/>
        <a:p>
          <a:endParaRPr lang="en-IN"/>
        </a:p>
      </dgm:t>
    </dgm:pt>
    <dgm:pt modelId="{A2DE5763-7589-4B01-A71A-065129D452A1}" type="pres">
      <dgm:prSet presAssocID="{F124E967-5532-468C-9C6E-F50133B42AFC}" presName="sibTransComposite" presStyleCnt="0"/>
      <dgm:spPr/>
    </dgm:pt>
    <dgm:pt modelId="{B4FAABF2-02BF-4210-BB6A-E432154EA2B3}" type="pres">
      <dgm:prSet presAssocID="{7C0DA86D-9DA2-46DA-B8F3-1F75021FD351}" presName="compositeNode" presStyleCnt="0"/>
      <dgm:spPr/>
    </dgm:pt>
    <dgm:pt modelId="{5D41BC8D-3176-4810-A633-11C8A529085D}" type="pres">
      <dgm:prSet presAssocID="{7C0DA86D-9DA2-46DA-B8F3-1F75021FD351}" presName="parTx" presStyleLbl="node1" presStyleIdx="0" presStyleCnt="0">
        <dgm:presLayoutVars>
          <dgm:chMax val="0"/>
          <dgm:chPref val="0"/>
          <dgm:bulletEnabled val="1"/>
        </dgm:presLayoutVars>
      </dgm:prSet>
      <dgm:spPr/>
    </dgm:pt>
    <dgm:pt modelId="{F79C10DF-903A-420F-AD87-3E784ADCEFF8}" type="pres">
      <dgm:prSet presAssocID="{7C0DA86D-9DA2-46DA-B8F3-1F75021FD351}" presName="parSh" presStyleCnt="0"/>
      <dgm:spPr/>
    </dgm:pt>
    <dgm:pt modelId="{E917FFBE-880B-486A-B086-3231C5E2EF9E}" type="pres">
      <dgm:prSet presAssocID="{7C0DA86D-9DA2-46DA-B8F3-1F75021FD351}" presName="lineNode" presStyleLbl="alignAccFollowNode1" presStyleIdx="18" presStyleCnt="24"/>
      <dgm:spPr/>
    </dgm:pt>
    <dgm:pt modelId="{3D99D824-C942-4F9C-9BDA-556EAA4176F4}" type="pres">
      <dgm:prSet presAssocID="{7C0DA86D-9DA2-46DA-B8F3-1F75021FD351}" presName="lineArrowNode" presStyleLbl="alignAccFollowNode1" presStyleIdx="19" presStyleCnt="24"/>
      <dgm:spPr/>
    </dgm:pt>
    <dgm:pt modelId="{2CE58696-156B-4CCF-AC1F-1A299C6F779B}" type="pres">
      <dgm:prSet presAssocID="{18D214BB-842E-4446-9417-84A2869A7FA2}" presName="sibTransNodeCircle" presStyleLbl="alignNode1" presStyleIdx="6" presStyleCnt="8">
        <dgm:presLayoutVars>
          <dgm:chMax val="0"/>
          <dgm:bulletEnabled/>
        </dgm:presLayoutVars>
      </dgm:prSet>
      <dgm:spPr/>
      <dgm:t>
        <a:bodyPr/>
        <a:lstStyle/>
        <a:p>
          <a:endParaRPr lang="en-IN"/>
        </a:p>
      </dgm:t>
    </dgm:pt>
    <dgm:pt modelId="{5519B22A-A8C0-4CB8-A7AE-FCAC65C7E39D}" type="pres">
      <dgm:prSet presAssocID="{18D214BB-842E-4446-9417-84A2869A7FA2}" presName="spacerBetweenCircleAndCallout" presStyleCnt="0">
        <dgm:presLayoutVars/>
      </dgm:prSet>
      <dgm:spPr/>
    </dgm:pt>
    <dgm:pt modelId="{5ADB18E5-5EA1-459B-8DF1-67BB61C15280}" type="pres">
      <dgm:prSet presAssocID="{7C0DA86D-9DA2-46DA-B8F3-1F75021FD351}" presName="nodeText" presStyleLbl="alignAccFollowNode1" presStyleIdx="20" presStyleCnt="24">
        <dgm:presLayoutVars>
          <dgm:bulletEnabled val="1"/>
        </dgm:presLayoutVars>
      </dgm:prSet>
      <dgm:spPr/>
      <dgm:t>
        <a:bodyPr/>
        <a:lstStyle/>
        <a:p>
          <a:endParaRPr lang="en-IN"/>
        </a:p>
      </dgm:t>
    </dgm:pt>
    <dgm:pt modelId="{9EDF2381-2E33-4E83-80C3-EA089F2CEC3C}" type="pres">
      <dgm:prSet presAssocID="{18D214BB-842E-4446-9417-84A2869A7FA2}" presName="sibTransComposite" presStyleCnt="0"/>
      <dgm:spPr/>
    </dgm:pt>
    <dgm:pt modelId="{197898E5-6B9A-45C0-897F-2D1481267F84}" type="pres">
      <dgm:prSet presAssocID="{D59473F6-A608-4F5A-BA91-F2571493F057}" presName="compositeNode" presStyleCnt="0"/>
      <dgm:spPr/>
    </dgm:pt>
    <dgm:pt modelId="{C40A1603-104E-4667-AFCD-EFB0F242834A}" type="pres">
      <dgm:prSet presAssocID="{D59473F6-A608-4F5A-BA91-F2571493F057}" presName="parTx" presStyleLbl="node1" presStyleIdx="0" presStyleCnt="0">
        <dgm:presLayoutVars>
          <dgm:chMax val="0"/>
          <dgm:chPref val="0"/>
          <dgm:bulletEnabled val="1"/>
        </dgm:presLayoutVars>
      </dgm:prSet>
      <dgm:spPr/>
    </dgm:pt>
    <dgm:pt modelId="{FA7D2733-4D44-4332-8600-FDDD658B9617}" type="pres">
      <dgm:prSet presAssocID="{D59473F6-A608-4F5A-BA91-F2571493F057}" presName="parSh" presStyleCnt="0"/>
      <dgm:spPr/>
    </dgm:pt>
    <dgm:pt modelId="{B109D579-04CB-4131-BA7A-896BACA07C2B}" type="pres">
      <dgm:prSet presAssocID="{D59473F6-A608-4F5A-BA91-F2571493F057}" presName="lineNode" presStyleLbl="alignAccFollowNode1" presStyleIdx="21" presStyleCnt="24"/>
      <dgm:spPr/>
    </dgm:pt>
    <dgm:pt modelId="{691B34C7-02B2-4C3F-B053-93CE99F087D1}" type="pres">
      <dgm:prSet presAssocID="{D59473F6-A608-4F5A-BA91-F2571493F057}" presName="lineArrowNode" presStyleLbl="alignAccFollowNode1" presStyleIdx="22" presStyleCnt="24"/>
      <dgm:spPr/>
    </dgm:pt>
    <dgm:pt modelId="{1FA2000F-442A-48B7-B888-A6B2CD27CA05}" type="pres">
      <dgm:prSet presAssocID="{8C700B1C-BCEC-4851-A0D7-F536B3D33295}" presName="sibTransNodeCircle" presStyleLbl="alignNode1" presStyleIdx="7" presStyleCnt="8">
        <dgm:presLayoutVars>
          <dgm:chMax val="0"/>
          <dgm:bulletEnabled/>
        </dgm:presLayoutVars>
      </dgm:prSet>
      <dgm:spPr/>
      <dgm:t>
        <a:bodyPr/>
        <a:lstStyle/>
        <a:p>
          <a:endParaRPr lang="en-IN"/>
        </a:p>
      </dgm:t>
    </dgm:pt>
    <dgm:pt modelId="{369F5AC8-B14C-459B-A2F5-8CB65EAC015D}" type="pres">
      <dgm:prSet presAssocID="{8C700B1C-BCEC-4851-A0D7-F536B3D33295}" presName="spacerBetweenCircleAndCallout" presStyleCnt="0">
        <dgm:presLayoutVars/>
      </dgm:prSet>
      <dgm:spPr/>
    </dgm:pt>
    <dgm:pt modelId="{2E88F2EB-10DF-4536-AA4F-A24172B7C151}" type="pres">
      <dgm:prSet presAssocID="{D59473F6-A608-4F5A-BA91-F2571493F057}" presName="nodeText" presStyleLbl="alignAccFollowNode1" presStyleIdx="23" presStyleCnt="24">
        <dgm:presLayoutVars>
          <dgm:bulletEnabled val="1"/>
        </dgm:presLayoutVars>
      </dgm:prSet>
      <dgm:spPr/>
      <dgm:t>
        <a:bodyPr/>
        <a:lstStyle/>
        <a:p>
          <a:endParaRPr lang="en-IN"/>
        </a:p>
      </dgm:t>
    </dgm:pt>
  </dgm:ptLst>
  <dgm:cxnLst>
    <dgm:cxn modelId="{57099EC5-A0FD-4FC6-A3DF-414C8432A5BF}" type="presOf" srcId="{8C700B1C-BCEC-4851-A0D7-F536B3D33295}" destId="{1FA2000F-442A-48B7-B888-A6B2CD27CA05}" srcOrd="0" destOrd="0" presId="urn:microsoft.com/office/officeart/2016/7/layout/LinearArrowProcessNumbered"/>
    <dgm:cxn modelId="{595FD18D-570D-4D2D-AF62-2FBA270C9403}" type="presOf" srcId="{488F78DC-AAB9-46F3-9134-86C12F5F4FBF}" destId="{D1A50144-BDA7-480D-980A-2C087A3DE993}" srcOrd="0" destOrd="0" presId="urn:microsoft.com/office/officeart/2016/7/layout/LinearArrowProcessNumbered"/>
    <dgm:cxn modelId="{7B9450EE-62F5-4E4B-A924-EE0C452A0077}" type="presOf" srcId="{3696FA61-44EC-40B0-BAF1-5FB669A582BC}" destId="{F521BF17-7733-4B05-8641-11CE47863B73}" srcOrd="0" destOrd="0" presId="urn:microsoft.com/office/officeart/2016/7/layout/LinearArrowProcessNumbered"/>
    <dgm:cxn modelId="{FD1A3B90-CA82-4939-B1C6-11A93F593A00}" srcId="{488F78DC-AAB9-46F3-9134-86C12F5F4FBF}" destId="{80227775-92FA-43C7-9D8C-8D6CC11B5F35}" srcOrd="4" destOrd="0" parTransId="{AC30B665-835B-452A-B9C6-61595F694F7C}" sibTransId="{F015A241-6CCB-4CAA-9ECD-A2C72E73D2B5}"/>
    <dgm:cxn modelId="{CC29A1E9-C002-4148-9348-1B7ACD4C864A}" type="presOf" srcId="{18D214BB-842E-4446-9417-84A2869A7FA2}" destId="{2CE58696-156B-4CCF-AC1F-1A299C6F779B}" srcOrd="0" destOrd="0" presId="urn:microsoft.com/office/officeart/2016/7/layout/LinearArrowProcessNumbered"/>
    <dgm:cxn modelId="{950C043E-AAC3-4523-A95F-1EDE4AF758BD}" type="presOf" srcId="{F124E967-5532-468C-9C6E-F50133B42AFC}" destId="{728D1458-5EFD-44A2-984C-BC48AAF9C117}" srcOrd="0" destOrd="0" presId="urn:microsoft.com/office/officeart/2016/7/layout/LinearArrowProcessNumbered"/>
    <dgm:cxn modelId="{AA0BD319-A32D-46B6-B641-F0EAC267B2AC}" srcId="{488F78DC-AAB9-46F3-9134-86C12F5F4FBF}" destId="{3696FA61-44EC-40B0-BAF1-5FB669A582BC}" srcOrd="5" destOrd="0" parTransId="{6988762B-C158-40EB-841E-002D69BE0836}" sibTransId="{F124E967-5532-468C-9C6E-F50133B42AFC}"/>
    <dgm:cxn modelId="{69A64F9D-A159-4519-83C5-02C1B607034A}" type="presOf" srcId="{AAB33712-28CB-4641-BA5B-AE3C107BBA8B}" destId="{3879E37F-9C4C-4769-A94F-5DD37E544754}" srcOrd="0" destOrd="0" presId="urn:microsoft.com/office/officeart/2016/7/layout/LinearArrowProcessNumbered"/>
    <dgm:cxn modelId="{833F6948-2550-40EF-A95A-CFB39C16C5DA}" srcId="{488F78DC-AAB9-46F3-9134-86C12F5F4FBF}" destId="{D27519D7-C95A-4263-98EA-A7D3ABF22ABE}" srcOrd="3" destOrd="0" parTransId="{AC551077-81C0-452D-B73B-1BE8225AA2F6}" sibTransId="{6A74AB6A-9EFA-415E-B80D-83AE57859F17}"/>
    <dgm:cxn modelId="{17198B17-1B2A-40E9-B682-EC9860FF7095}" type="presOf" srcId="{D59473F6-A608-4F5A-BA91-F2571493F057}" destId="{2E88F2EB-10DF-4536-AA4F-A24172B7C151}" srcOrd="0" destOrd="0" presId="urn:microsoft.com/office/officeart/2016/7/layout/LinearArrowProcessNumbered"/>
    <dgm:cxn modelId="{382615B5-AE48-4775-B628-D7DE000E11D8}" type="presOf" srcId="{6A74AB6A-9EFA-415E-B80D-83AE57859F17}" destId="{F77EAA8F-A200-4590-8AB2-CAED825E7870}" srcOrd="0" destOrd="0" presId="urn:microsoft.com/office/officeart/2016/7/layout/LinearArrowProcessNumbered"/>
    <dgm:cxn modelId="{32D4A1B1-1F4B-484F-87FC-23680710F508}" type="presOf" srcId="{B8F43A16-2E34-46FD-9C25-C657A5301C9F}" destId="{683499E3-08BE-4A77-AF5D-4AA0CBB31797}" srcOrd="0" destOrd="0" presId="urn:microsoft.com/office/officeart/2016/7/layout/LinearArrowProcessNumbered"/>
    <dgm:cxn modelId="{EBDDE8FD-9521-43C8-A7CA-734DF5CFE218}" type="presOf" srcId="{7C0DA86D-9DA2-46DA-B8F3-1F75021FD351}" destId="{5ADB18E5-5EA1-459B-8DF1-67BB61C15280}" srcOrd="0" destOrd="0" presId="urn:microsoft.com/office/officeart/2016/7/layout/LinearArrowProcessNumbered"/>
    <dgm:cxn modelId="{2B029C40-43A9-4436-95E8-7D6AF40A9FB0}" type="presOf" srcId="{80227775-92FA-43C7-9D8C-8D6CC11B5F35}" destId="{17E0690D-99BB-4D70-BC46-383E03E9AC76}" srcOrd="0" destOrd="0" presId="urn:microsoft.com/office/officeart/2016/7/layout/LinearArrowProcessNumbered"/>
    <dgm:cxn modelId="{34EA35AD-3529-43F5-B411-8C6576270997}" srcId="{488F78DC-AAB9-46F3-9134-86C12F5F4FBF}" destId="{D59473F6-A608-4F5A-BA91-F2571493F057}" srcOrd="7" destOrd="0" parTransId="{8F5CEEAA-1BB1-4D1C-A6CC-67672582151E}" sibTransId="{8C700B1C-BCEC-4851-A0D7-F536B3D33295}"/>
    <dgm:cxn modelId="{C8F047C1-4F24-4E30-8281-15A083AD2841}" srcId="{488F78DC-AAB9-46F3-9134-86C12F5F4FBF}" destId="{F8E97F6B-1322-49A0-88C8-BD9505A17987}" srcOrd="1" destOrd="0" parTransId="{803462F6-6A7C-4C3B-A5C6-9FB52FE5358A}" sibTransId="{329F32E8-4454-48D9-9ED3-88A1B5C9C48E}"/>
    <dgm:cxn modelId="{F227786C-010D-4150-AD8A-0BA963396B4E}" srcId="{488F78DC-AAB9-46F3-9134-86C12F5F4FBF}" destId="{66C7CAEF-F176-430A-A781-B04A9C395B76}" srcOrd="2" destOrd="0" parTransId="{7B04DFF7-C231-4347-9A92-8FDDD040EBE5}" sibTransId="{905D4F8A-954F-4597-9ECD-583CCF1E1277}"/>
    <dgm:cxn modelId="{C0CAF234-36DA-4B14-9E3B-98EEE152FF1B}" srcId="{488F78DC-AAB9-46F3-9134-86C12F5F4FBF}" destId="{B8F43A16-2E34-46FD-9C25-C657A5301C9F}" srcOrd="0" destOrd="0" parTransId="{6FAE1210-56EF-4870-BF76-199130BD431A}" sibTransId="{AAB33712-28CB-4641-BA5B-AE3C107BBA8B}"/>
    <dgm:cxn modelId="{76D3D6A5-DBB6-45E7-9B27-6141ED923FE3}" type="presOf" srcId="{66C7CAEF-F176-430A-A781-B04A9C395B76}" destId="{C171F38A-E911-4D5F-B6F9-98F44950EE3D}" srcOrd="0" destOrd="0" presId="urn:microsoft.com/office/officeart/2016/7/layout/LinearArrowProcessNumbered"/>
    <dgm:cxn modelId="{7AA9D7D4-0057-4E96-A760-CC046D507D67}" type="presOf" srcId="{F8E97F6B-1322-49A0-88C8-BD9505A17987}" destId="{FA7F11ED-93B9-400F-BB93-E3B00A602EA2}" srcOrd="0" destOrd="0" presId="urn:microsoft.com/office/officeart/2016/7/layout/LinearArrowProcessNumbered"/>
    <dgm:cxn modelId="{B02242CF-DDB7-43B7-9808-BB5D9F41CA12}" type="presOf" srcId="{D27519D7-C95A-4263-98EA-A7D3ABF22ABE}" destId="{9974A023-EE29-4814-90A6-37780C6B35C9}" srcOrd="0" destOrd="0" presId="urn:microsoft.com/office/officeart/2016/7/layout/LinearArrowProcessNumbered"/>
    <dgm:cxn modelId="{72B2B94F-5371-4CAA-B87C-24839B940F97}" type="presOf" srcId="{329F32E8-4454-48D9-9ED3-88A1B5C9C48E}" destId="{636B2A5B-207C-4523-A240-B0F270041B67}" srcOrd="0" destOrd="0" presId="urn:microsoft.com/office/officeart/2016/7/layout/LinearArrowProcessNumbered"/>
    <dgm:cxn modelId="{0DC7E70B-C031-45BF-90B9-608E233DCF10}" type="presOf" srcId="{F015A241-6CCB-4CAA-9ECD-A2C72E73D2B5}" destId="{D954E124-1393-43E0-8B7E-D135269F96E6}" srcOrd="0" destOrd="0" presId="urn:microsoft.com/office/officeart/2016/7/layout/LinearArrowProcessNumbered"/>
    <dgm:cxn modelId="{8D545976-9736-417E-86EA-C28E08407F99}" type="presOf" srcId="{905D4F8A-954F-4597-9ECD-583CCF1E1277}" destId="{56C92091-918C-4643-83F5-C2B73C939A04}" srcOrd="0" destOrd="0" presId="urn:microsoft.com/office/officeart/2016/7/layout/LinearArrowProcessNumbered"/>
    <dgm:cxn modelId="{C319F8F1-1FD7-4362-873F-F6A6B4854941}" srcId="{488F78DC-AAB9-46F3-9134-86C12F5F4FBF}" destId="{7C0DA86D-9DA2-46DA-B8F3-1F75021FD351}" srcOrd="6" destOrd="0" parTransId="{9D0A9830-A721-4018-B306-748E1F291F6B}" sibTransId="{18D214BB-842E-4446-9417-84A2869A7FA2}"/>
    <dgm:cxn modelId="{4EC267BF-CB04-48AC-A197-361AE1BB4D78}" type="presParOf" srcId="{D1A50144-BDA7-480D-980A-2C087A3DE993}" destId="{6198BEDF-3436-4DB2-A5E4-BD53F50C39FB}" srcOrd="0" destOrd="0" presId="urn:microsoft.com/office/officeart/2016/7/layout/LinearArrowProcessNumbered"/>
    <dgm:cxn modelId="{21D8D084-1F3B-44E0-A7EC-D651D19915D4}" type="presParOf" srcId="{6198BEDF-3436-4DB2-A5E4-BD53F50C39FB}" destId="{05761C97-2B04-4896-A639-7D2394E740BC}" srcOrd="0" destOrd="0" presId="urn:microsoft.com/office/officeart/2016/7/layout/LinearArrowProcessNumbered"/>
    <dgm:cxn modelId="{7B3AB1F9-1773-4FFE-A424-2A8F477FC5D8}" type="presParOf" srcId="{6198BEDF-3436-4DB2-A5E4-BD53F50C39FB}" destId="{2EA5CA4E-1586-454F-93EE-0501AE92315A}" srcOrd="1" destOrd="0" presId="urn:microsoft.com/office/officeart/2016/7/layout/LinearArrowProcessNumbered"/>
    <dgm:cxn modelId="{6B906440-2BB4-4F7B-86E6-FBE2B5A53A2C}" type="presParOf" srcId="{2EA5CA4E-1586-454F-93EE-0501AE92315A}" destId="{A99ED9E5-AD99-4125-841C-AF63F941E7B5}" srcOrd="0" destOrd="0" presId="urn:microsoft.com/office/officeart/2016/7/layout/LinearArrowProcessNumbered"/>
    <dgm:cxn modelId="{55A4EF68-5FF8-4E58-9281-C042577B84E6}" type="presParOf" srcId="{2EA5CA4E-1586-454F-93EE-0501AE92315A}" destId="{5DAEBA7F-0945-44AF-83FE-A88DD5A6B4B0}" srcOrd="1" destOrd="0" presId="urn:microsoft.com/office/officeart/2016/7/layout/LinearArrowProcessNumbered"/>
    <dgm:cxn modelId="{3C7B9C9E-3BCA-47BB-B03D-4B47CA016AEA}" type="presParOf" srcId="{2EA5CA4E-1586-454F-93EE-0501AE92315A}" destId="{3879E37F-9C4C-4769-A94F-5DD37E544754}" srcOrd="2" destOrd="0" presId="urn:microsoft.com/office/officeart/2016/7/layout/LinearArrowProcessNumbered"/>
    <dgm:cxn modelId="{826AF8DB-A0EE-4CE6-9E34-2EA07971CC50}" type="presParOf" srcId="{2EA5CA4E-1586-454F-93EE-0501AE92315A}" destId="{5890567B-C7D9-4FC6-9242-D4ADDC24EDBB}" srcOrd="3" destOrd="0" presId="urn:microsoft.com/office/officeart/2016/7/layout/LinearArrowProcessNumbered"/>
    <dgm:cxn modelId="{6B5AD045-C5B9-4D35-B376-D9531FE6674B}" type="presParOf" srcId="{6198BEDF-3436-4DB2-A5E4-BD53F50C39FB}" destId="{683499E3-08BE-4A77-AF5D-4AA0CBB31797}" srcOrd="2" destOrd="0" presId="urn:microsoft.com/office/officeart/2016/7/layout/LinearArrowProcessNumbered"/>
    <dgm:cxn modelId="{0BBEE9B7-CC9A-40AD-A894-543AF72BBB82}" type="presParOf" srcId="{D1A50144-BDA7-480D-980A-2C087A3DE993}" destId="{3B3786CF-D3A0-448F-8FC4-13EDFAA2A8E2}" srcOrd="1" destOrd="0" presId="urn:microsoft.com/office/officeart/2016/7/layout/LinearArrowProcessNumbered"/>
    <dgm:cxn modelId="{4C9EC9AE-2621-4889-AD29-5C90A324054F}" type="presParOf" srcId="{D1A50144-BDA7-480D-980A-2C087A3DE993}" destId="{58F35D3F-C920-4F79-89C3-E395119D5994}" srcOrd="2" destOrd="0" presId="urn:microsoft.com/office/officeart/2016/7/layout/LinearArrowProcessNumbered"/>
    <dgm:cxn modelId="{6E39EF8F-0C49-4EF1-AD9C-E8C78DC888E0}" type="presParOf" srcId="{58F35D3F-C920-4F79-89C3-E395119D5994}" destId="{18FA9C6C-A719-49FC-B185-9F760D222ED0}" srcOrd="0" destOrd="0" presId="urn:microsoft.com/office/officeart/2016/7/layout/LinearArrowProcessNumbered"/>
    <dgm:cxn modelId="{88BB2D0E-C0CE-463A-8391-ED6E2DD62355}" type="presParOf" srcId="{58F35D3F-C920-4F79-89C3-E395119D5994}" destId="{09895CF3-848B-4488-A3FF-B87B1220816F}" srcOrd="1" destOrd="0" presId="urn:microsoft.com/office/officeart/2016/7/layout/LinearArrowProcessNumbered"/>
    <dgm:cxn modelId="{A06B9157-BE10-4904-A2CF-C5F0765F8B69}" type="presParOf" srcId="{09895CF3-848B-4488-A3FF-B87B1220816F}" destId="{2F934F8F-8812-4A6B-914C-0872D65338D1}" srcOrd="0" destOrd="0" presId="urn:microsoft.com/office/officeart/2016/7/layout/LinearArrowProcessNumbered"/>
    <dgm:cxn modelId="{2F553488-14D6-4D32-AD8B-77B15C5215DD}" type="presParOf" srcId="{09895CF3-848B-4488-A3FF-B87B1220816F}" destId="{99BB0B9B-3FB6-4A71-94D6-449EBEE75688}" srcOrd="1" destOrd="0" presId="urn:microsoft.com/office/officeart/2016/7/layout/LinearArrowProcessNumbered"/>
    <dgm:cxn modelId="{93015BAD-BFBD-4DB8-8799-27E16E1BC797}" type="presParOf" srcId="{09895CF3-848B-4488-A3FF-B87B1220816F}" destId="{636B2A5B-207C-4523-A240-B0F270041B67}" srcOrd="2" destOrd="0" presId="urn:microsoft.com/office/officeart/2016/7/layout/LinearArrowProcessNumbered"/>
    <dgm:cxn modelId="{599C4F56-B3DD-4FFA-8E2B-42853FF89397}" type="presParOf" srcId="{09895CF3-848B-4488-A3FF-B87B1220816F}" destId="{3A034466-69A5-4B86-946C-3E0EFF163DA3}" srcOrd="3" destOrd="0" presId="urn:microsoft.com/office/officeart/2016/7/layout/LinearArrowProcessNumbered"/>
    <dgm:cxn modelId="{BCA02FA7-2CFC-4A8F-9C9E-503E680139A2}" type="presParOf" srcId="{58F35D3F-C920-4F79-89C3-E395119D5994}" destId="{FA7F11ED-93B9-400F-BB93-E3B00A602EA2}" srcOrd="2" destOrd="0" presId="urn:microsoft.com/office/officeart/2016/7/layout/LinearArrowProcessNumbered"/>
    <dgm:cxn modelId="{038824A7-9EB4-4FC6-ABC7-CF6A3EECD3BD}" type="presParOf" srcId="{D1A50144-BDA7-480D-980A-2C087A3DE993}" destId="{9DC208D0-E7D4-499B-9DB7-0EBDAF95AA51}" srcOrd="3" destOrd="0" presId="urn:microsoft.com/office/officeart/2016/7/layout/LinearArrowProcessNumbered"/>
    <dgm:cxn modelId="{F6B9EDE0-3245-4EE8-8B17-E1743DF98031}" type="presParOf" srcId="{D1A50144-BDA7-480D-980A-2C087A3DE993}" destId="{490647EB-B7E0-427F-9E99-1BE5F10D7B1F}" srcOrd="4" destOrd="0" presId="urn:microsoft.com/office/officeart/2016/7/layout/LinearArrowProcessNumbered"/>
    <dgm:cxn modelId="{3409F421-E156-4DAD-AC40-908231E679CF}" type="presParOf" srcId="{490647EB-B7E0-427F-9E99-1BE5F10D7B1F}" destId="{81C3554B-B642-4A4D-BC7F-297B33634D68}" srcOrd="0" destOrd="0" presId="urn:microsoft.com/office/officeart/2016/7/layout/LinearArrowProcessNumbered"/>
    <dgm:cxn modelId="{E2B1DD9A-843B-46BD-801F-25E16D054E8F}" type="presParOf" srcId="{490647EB-B7E0-427F-9E99-1BE5F10D7B1F}" destId="{95AE859B-2598-4D3B-AF3E-2A2912ACDFD0}" srcOrd="1" destOrd="0" presId="urn:microsoft.com/office/officeart/2016/7/layout/LinearArrowProcessNumbered"/>
    <dgm:cxn modelId="{5644DB41-BA0E-48DA-BAC5-2BAF5253370C}" type="presParOf" srcId="{95AE859B-2598-4D3B-AF3E-2A2912ACDFD0}" destId="{E4BC4A27-54C9-44B1-B3E9-FD0C2EF0D72F}" srcOrd="0" destOrd="0" presId="urn:microsoft.com/office/officeart/2016/7/layout/LinearArrowProcessNumbered"/>
    <dgm:cxn modelId="{E7995CF4-EE2F-4555-B11E-D8E813497366}" type="presParOf" srcId="{95AE859B-2598-4D3B-AF3E-2A2912ACDFD0}" destId="{2639DAE2-59D8-4C44-BD80-6E7B2A7425F6}" srcOrd="1" destOrd="0" presId="urn:microsoft.com/office/officeart/2016/7/layout/LinearArrowProcessNumbered"/>
    <dgm:cxn modelId="{7B98620F-9EA4-46BB-BF55-A0165831D44D}" type="presParOf" srcId="{95AE859B-2598-4D3B-AF3E-2A2912ACDFD0}" destId="{56C92091-918C-4643-83F5-C2B73C939A04}" srcOrd="2" destOrd="0" presId="urn:microsoft.com/office/officeart/2016/7/layout/LinearArrowProcessNumbered"/>
    <dgm:cxn modelId="{4870332F-233C-4811-8328-351F19C4F0C4}" type="presParOf" srcId="{95AE859B-2598-4D3B-AF3E-2A2912ACDFD0}" destId="{529ABC32-9293-498F-A5CA-662977BA5072}" srcOrd="3" destOrd="0" presId="urn:microsoft.com/office/officeart/2016/7/layout/LinearArrowProcessNumbered"/>
    <dgm:cxn modelId="{D57EC94C-5047-4760-AC26-6B28BFE7558C}" type="presParOf" srcId="{490647EB-B7E0-427F-9E99-1BE5F10D7B1F}" destId="{C171F38A-E911-4D5F-B6F9-98F44950EE3D}" srcOrd="2" destOrd="0" presId="urn:microsoft.com/office/officeart/2016/7/layout/LinearArrowProcessNumbered"/>
    <dgm:cxn modelId="{BAEE7ACB-842A-414B-90C9-88C0012B8B25}" type="presParOf" srcId="{D1A50144-BDA7-480D-980A-2C087A3DE993}" destId="{5C15341C-D82A-4CE4-BD42-FB90F86E656B}" srcOrd="5" destOrd="0" presId="urn:microsoft.com/office/officeart/2016/7/layout/LinearArrowProcessNumbered"/>
    <dgm:cxn modelId="{8E52AAAD-06D8-4806-9415-C0B7C0558227}" type="presParOf" srcId="{D1A50144-BDA7-480D-980A-2C087A3DE993}" destId="{B293182E-A0D2-4F57-A7D3-9F0A6CF61D67}" srcOrd="6" destOrd="0" presId="urn:microsoft.com/office/officeart/2016/7/layout/LinearArrowProcessNumbered"/>
    <dgm:cxn modelId="{8E454A78-80CF-47F7-9040-706CD2965226}" type="presParOf" srcId="{B293182E-A0D2-4F57-A7D3-9F0A6CF61D67}" destId="{55184D62-EB79-4C70-8C2C-11C3BA973DC4}" srcOrd="0" destOrd="0" presId="urn:microsoft.com/office/officeart/2016/7/layout/LinearArrowProcessNumbered"/>
    <dgm:cxn modelId="{F03A1E78-4F58-44C3-A7F7-B12FF5F4DA17}" type="presParOf" srcId="{B293182E-A0D2-4F57-A7D3-9F0A6CF61D67}" destId="{7BFAC582-C861-490B-85C3-FADCA005C4C3}" srcOrd="1" destOrd="0" presId="urn:microsoft.com/office/officeart/2016/7/layout/LinearArrowProcessNumbered"/>
    <dgm:cxn modelId="{31CA07CC-D764-4419-81A7-4368A37C6E6D}" type="presParOf" srcId="{7BFAC582-C861-490B-85C3-FADCA005C4C3}" destId="{677BDFE9-E53D-4232-8EFD-FAED78AF8860}" srcOrd="0" destOrd="0" presId="urn:microsoft.com/office/officeart/2016/7/layout/LinearArrowProcessNumbered"/>
    <dgm:cxn modelId="{377048C0-DA95-42F9-98A7-FAA1CB21FC8A}" type="presParOf" srcId="{7BFAC582-C861-490B-85C3-FADCA005C4C3}" destId="{B219B9B3-39A3-4D90-8BDE-9749D2927072}" srcOrd="1" destOrd="0" presId="urn:microsoft.com/office/officeart/2016/7/layout/LinearArrowProcessNumbered"/>
    <dgm:cxn modelId="{8DA79D6A-EA02-4C45-BB86-E115B45C2ACD}" type="presParOf" srcId="{7BFAC582-C861-490B-85C3-FADCA005C4C3}" destId="{F77EAA8F-A200-4590-8AB2-CAED825E7870}" srcOrd="2" destOrd="0" presId="urn:microsoft.com/office/officeart/2016/7/layout/LinearArrowProcessNumbered"/>
    <dgm:cxn modelId="{9131D7AE-3104-415A-8479-1C33583442FD}" type="presParOf" srcId="{7BFAC582-C861-490B-85C3-FADCA005C4C3}" destId="{A94EEBC0-E7B1-41BB-A2B0-8ABCCD3D8C4D}" srcOrd="3" destOrd="0" presId="urn:microsoft.com/office/officeart/2016/7/layout/LinearArrowProcessNumbered"/>
    <dgm:cxn modelId="{8D85A4D3-5D12-484D-A8D5-76BC89401A0B}" type="presParOf" srcId="{B293182E-A0D2-4F57-A7D3-9F0A6CF61D67}" destId="{9974A023-EE29-4814-90A6-37780C6B35C9}" srcOrd="2" destOrd="0" presId="urn:microsoft.com/office/officeart/2016/7/layout/LinearArrowProcessNumbered"/>
    <dgm:cxn modelId="{AE35C379-F20C-4AFE-84C6-51D4AB092A23}" type="presParOf" srcId="{D1A50144-BDA7-480D-980A-2C087A3DE993}" destId="{627C5770-AE6E-4FF3-BB67-0751BB1D06CE}" srcOrd="7" destOrd="0" presId="urn:microsoft.com/office/officeart/2016/7/layout/LinearArrowProcessNumbered"/>
    <dgm:cxn modelId="{99668C27-554F-46E6-82B7-E89FA44D114C}" type="presParOf" srcId="{D1A50144-BDA7-480D-980A-2C087A3DE993}" destId="{9F6A8B81-4B5D-4406-97FB-CDE37583A6AE}" srcOrd="8" destOrd="0" presId="urn:microsoft.com/office/officeart/2016/7/layout/LinearArrowProcessNumbered"/>
    <dgm:cxn modelId="{16C7136D-0D82-496B-B8F1-3E284BFB4C6F}" type="presParOf" srcId="{9F6A8B81-4B5D-4406-97FB-CDE37583A6AE}" destId="{FA43D19E-5356-4340-A0A5-081102F838E2}" srcOrd="0" destOrd="0" presId="urn:microsoft.com/office/officeart/2016/7/layout/LinearArrowProcessNumbered"/>
    <dgm:cxn modelId="{C38DD651-1DB2-4173-8119-784A8BCDAF87}" type="presParOf" srcId="{9F6A8B81-4B5D-4406-97FB-CDE37583A6AE}" destId="{B54C6EA2-40C5-4C11-B5D3-62C8F47E0485}" srcOrd="1" destOrd="0" presId="urn:microsoft.com/office/officeart/2016/7/layout/LinearArrowProcessNumbered"/>
    <dgm:cxn modelId="{AFEE2293-0B09-4658-B192-D14C858DED61}" type="presParOf" srcId="{B54C6EA2-40C5-4C11-B5D3-62C8F47E0485}" destId="{29FCB083-D659-47D6-9049-3B3F5C1AF048}" srcOrd="0" destOrd="0" presId="urn:microsoft.com/office/officeart/2016/7/layout/LinearArrowProcessNumbered"/>
    <dgm:cxn modelId="{75A093A8-7498-4D55-ABE4-03C302F6A4E4}" type="presParOf" srcId="{B54C6EA2-40C5-4C11-B5D3-62C8F47E0485}" destId="{9BC590A8-9DCD-4398-AC87-71D3719B738E}" srcOrd="1" destOrd="0" presId="urn:microsoft.com/office/officeart/2016/7/layout/LinearArrowProcessNumbered"/>
    <dgm:cxn modelId="{2C8851DC-D1D2-416E-B1CE-925D2A2A4770}" type="presParOf" srcId="{B54C6EA2-40C5-4C11-B5D3-62C8F47E0485}" destId="{D954E124-1393-43E0-8B7E-D135269F96E6}" srcOrd="2" destOrd="0" presId="urn:microsoft.com/office/officeart/2016/7/layout/LinearArrowProcessNumbered"/>
    <dgm:cxn modelId="{C0699FB6-7BA1-48C1-8890-826F9BA09400}" type="presParOf" srcId="{B54C6EA2-40C5-4C11-B5D3-62C8F47E0485}" destId="{3849F53E-0D87-4B25-A6CC-1B4CA53989DA}" srcOrd="3" destOrd="0" presId="urn:microsoft.com/office/officeart/2016/7/layout/LinearArrowProcessNumbered"/>
    <dgm:cxn modelId="{1CA00BE8-0CD8-46E2-8C38-F305C8507796}" type="presParOf" srcId="{9F6A8B81-4B5D-4406-97FB-CDE37583A6AE}" destId="{17E0690D-99BB-4D70-BC46-383E03E9AC76}" srcOrd="2" destOrd="0" presId="urn:microsoft.com/office/officeart/2016/7/layout/LinearArrowProcessNumbered"/>
    <dgm:cxn modelId="{5F16387B-6C44-47FC-B841-161BE5AE78EE}" type="presParOf" srcId="{D1A50144-BDA7-480D-980A-2C087A3DE993}" destId="{379830A4-9A12-426E-BE3A-21296D54AE81}" srcOrd="9" destOrd="0" presId="urn:microsoft.com/office/officeart/2016/7/layout/LinearArrowProcessNumbered"/>
    <dgm:cxn modelId="{748AEA6A-E0C8-4BF7-AB7C-BECD5AD331B6}" type="presParOf" srcId="{D1A50144-BDA7-480D-980A-2C087A3DE993}" destId="{40F26AC0-66D2-4635-BFD0-740E689568ED}" srcOrd="10" destOrd="0" presId="urn:microsoft.com/office/officeart/2016/7/layout/LinearArrowProcessNumbered"/>
    <dgm:cxn modelId="{F5240530-EEAF-4246-A3AF-445F06BE2688}" type="presParOf" srcId="{40F26AC0-66D2-4635-BFD0-740E689568ED}" destId="{05C22EE3-1FB1-407F-8966-33C0EBB8166D}" srcOrd="0" destOrd="0" presId="urn:microsoft.com/office/officeart/2016/7/layout/LinearArrowProcessNumbered"/>
    <dgm:cxn modelId="{B2EC83B8-1DC4-4B61-ADA3-A4766F4FA6D7}" type="presParOf" srcId="{40F26AC0-66D2-4635-BFD0-740E689568ED}" destId="{DF0213A7-C090-4154-BF05-ED620066DF43}" srcOrd="1" destOrd="0" presId="urn:microsoft.com/office/officeart/2016/7/layout/LinearArrowProcessNumbered"/>
    <dgm:cxn modelId="{55A52FCC-459E-4132-91E7-AAF06D52A298}" type="presParOf" srcId="{DF0213A7-C090-4154-BF05-ED620066DF43}" destId="{095717C1-40BC-46C2-9541-E2C3DAC6DC15}" srcOrd="0" destOrd="0" presId="urn:microsoft.com/office/officeart/2016/7/layout/LinearArrowProcessNumbered"/>
    <dgm:cxn modelId="{EDF3EAA7-37CA-4EAE-8284-48EBC26C9798}" type="presParOf" srcId="{DF0213A7-C090-4154-BF05-ED620066DF43}" destId="{6EEFD565-F630-4862-B1A2-2E09E37D2021}" srcOrd="1" destOrd="0" presId="urn:microsoft.com/office/officeart/2016/7/layout/LinearArrowProcessNumbered"/>
    <dgm:cxn modelId="{75B60C27-BC07-4DDD-ACDB-893FC84C925C}" type="presParOf" srcId="{DF0213A7-C090-4154-BF05-ED620066DF43}" destId="{728D1458-5EFD-44A2-984C-BC48AAF9C117}" srcOrd="2" destOrd="0" presId="urn:microsoft.com/office/officeart/2016/7/layout/LinearArrowProcessNumbered"/>
    <dgm:cxn modelId="{322BA048-1586-4D49-9E22-02BF55368E1B}" type="presParOf" srcId="{DF0213A7-C090-4154-BF05-ED620066DF43}" destId="{6ADF51F1-8E91-431F-8710-765FAB650C93}" srcOrd="3" destOrd="0" presId="urn:microsoft.com/office/officeart/2016/7/layout/LinearArrowProcessNumbered"/>
    <dgm:cxn modelId="{EE34E4A9-9F01-45B9-A358-0FE7F2CC5B50}" type="presParOf" srcId="{40F26AC0-66D2-4635-BFD0-740E689568ED}" destId="{F521BF17-7733-4B05-8641-11CE47863B73}" srcOrd="2" destOrd="0" presId="urn:microsoft.com/office/officeart/2016/7/layout/LinearArrowProcessNumbered"/>
    <dgm:cxn modelId="{B976E683-AEE1-4B06-A0A0-D9E144A87F6D}" type="presParOf" srcId="{D1A50144-BDA7-480D-980A-2C087A3DE993}" destId="{A2DE5763-7589-4B01-A71A-065129D452A1}" srcOrd="11" destOrd="0" presId="urn:microsoft.com/office/officeart/2016/7/layout/LinearArrowProcessNumbered"/>
    <dgm:cxn modelId="{5613F8F4-68CB-45E4-8159-CEA589A46046}" type="presParOf" srcId="{D1A50144-BDA7-480D-980A-2C087A3DE993}" destId="{B4FAABF2-02BF-4210-BB6A-E432154EA2B3}" srcOrd="12" destOrd="0" presId="urn:microsoft.com/office/officeart/2016/7/layout/LinearArrowProcessNumbered"/>
    <dgm:cxn modelId="{46061D3B-C128-48A1-954E-F1B47C54A993}" type="presParOf" srcId="{B4FAABF2-02BF-4210-BB6A-E432154EA2B3}" destId="{5D41BC8D-3176-4810-A633-11C8A529085D}" srcOrd="0" destOrd="0" presId="urn:microsoft.com/office/officeart/2016/7/layout/LinearArrowProcessNumbered"/>
    <dgm:cxn modelId="{7BF985D4-AEF8-473D-B14F-BA793ACF054A}" type="presParOf" srcId="{B4FAABF2-02BF-4210-BB6A-E432154EA2B3}" destId="{F79C10DF-903A-420F-AD87-3E784ADCEFF8}" srcOrd="1" destOrd="0" presId="urn:microsoft.com/office/officeart/2016/7/layout/LinearArrowProcessNumbered"/>
    <dgm:cxn modelId="{DEFBEDD8-333D-40DF-B773-DCEDDC464F54}" type="presParOf" srcId="{F79C10DF-903A-420F-AD87-3E784ADCEFF8}" destId="{E917FFBE-880B-486A-B086-3231C5E2EF9E}" srcOrd="0" destOrd="0" presId="urn:microsoft.com/office/officeart/2016/7/layout/LinearArrowProcessNumbered"/>
    <dgm:cxn modelId="{15F46101-628B-4488-9507-281BB94870F4}" type="presParOf" srcId="{F79C10DF-903A-420F-AD87-3E784ADCEFF8}" destId="{3D99D824-C942-4F9C-9BDA-556EAA4176F4}" srcOrd="1" destOrd="0" presId="urn:microsoft.com/office/officeart/2016/7/layout/LinearArrowProcessNumbered"/>
    <dgm:cxn modelId="{ADEC9EAE-D0C3-429E-875C-2DE943277263}" type="presParOf" srcId="{F79C10DF-903A-420F-AD87-3E784ADCEFF8}" destId="{2CE58696-156B-4CCF-AC1F-1A299C6F779B}" srcOrd="2" destOrd="0" presId="urn:microsoft.com/office/officeart/2016/7/layout/LinearArrowProcessNumbered"/>
    <dgm:cxn modelId="{7BB3A8B7-03ED-49B9-9A12-6DD4B0D3682E}" type="presParOf" srcId="{F79C10DF-903A-420F-AD87-3E784ADCEFF8}" destId="{5519B22A-A8C0-4CB8-A7AE-FCAC65C7E39D}" srcOrd="3" destOrd="0" presId="urn:microsoft.com/office/officeart/2016/7/layout/LinearArrowProcessNumbered"/>
    <dgm:cxn modelId="{179CE9C7-1D99-4907-80DC-63E3B79786F0}" type="presParOf" srcId="{B4FAABF2-02BF-4210-BB6A-E432154EA2B3}" destId="{5ADB18E5-5EA1-459B-8DF1-67BB61C15280}" srcOrd="2" destOrd="0" presId="urn:microsoft.com/office/officeart/2016/7/layout/LinearArrowProcessNumbered"/>
    <dgm:cxn modelId="{927DF5F9-314D-4FAA-8D67-DDD5A745F252}" type="presParOf" srcId="{D1A50144-BDA7-480D-980A-2C087A3DE993}" destId="{9EDF2381-2E33-4E83-80C3-EA089F2CEC3C}" srcOrd="13" destOrd="0" presId="urn:microsoft.com/office/officeart/2016/7/layout/LinearArrowProcessNumbered"/>
    <dgm:cxn modelId="{BBCA0FC2-4567-4EDD-9656-1C395E0242F4}" type="presParOf" srcId="{D1A50144-BDA7-480D-980A-2C087A3DE993}" destId="{197898E5-6B9A-45C0-897F-2D1481267F84}" srcOrd="14" destOrd="0" presId="urn:microsoft.com/office/officeart/2016/7/layout/LinearArrowProcessNumbered"/>
    <dgm:cxn modelId="{9EACB56F-64BB-44EB-9766-80A3A15EC8E5}" type="presParOf" srcId="{197898E5-6B9A-45C0-897F-2D1481267F84}" destId="{C40A1603-104E-4667-AFCD-EFB0F242834A}" srcOrd="0" destOrd="0" presId="urn:microsoft.com/office/officeart/2016/7/layout/LinearArrowProcessNumbered"/>
    <dgm:cxn modelId="{5C4CA95C-1423-4EA5-8280-45122602FE37}" type="presParOf" srcId="{197898E5-6B9A-45C0-897F-2D1481267F84}" destId="{FA7D2733-4D44-4332-8600-FDDD658B9617}" srcOrd="1" destOrd="0" presId="urn:microsoft.com/office/officeart/2016/7/layout/LinearArrowProcessNumbered"/>
    <dgm:cxn modelId="{900ED7E4-1B4A-41F2-8BDB-A3E01151A722}" type="presParOf" srcId="{FA7D2733-4D44-4332-8600-FDDD658B9617}" destId="{B109D579-04CB-4131-BA7A-896BACA07C2B}" srcOrd="0" destOrd="0" presId="urn:microsoft.com/office/officeart/2016/7/layout/LinearArrowProcessNumbered"/>
    <dgm:cxn modelId="{58FE00A7-50CE-46B9-9F7B-50D735C6AC42}" type="presParOf" srcId="{FA7D2733-4D44-4332-8600-FDDD658B9617}" destId="{691B34C7-02B2-4C3F-B053-93CE99F087D1}" srcOrd="1" destOrd="0" presId="urn:microsoft.com/office/officeart/2016/7/layout/LinearArrowProcessNumbered"/>
    <dgm:cxn modelId="{A47B138D-BCEA-4CC4-B248-3A5A92BA1896}" type="presParOf" srcId="{FA7D2733-4D44-4332-8600-FDDD658B9617}" destId="{1FA2000F-442A-48B7-B888-A6B2CD27CA05}" srcOrd="2" destOrd="0" presId="urn:microsoft.com/office/officeart/2016/7/layout/LinearArrowProcessNumbered"/>
    <dgm:cxn modelId="{FE0EE192-126D-4341-92A5-2CB08B1595FB}" type="presParOf" srcId="{FA7D2733-4D44-4332-8600-FDDD658B9617}" destId="{369F5AC8-B14C-459B-A2F5-8CB65EAC015D}" srcOrd="3" destOrd="0" presId="urn:microsoft.com/office/officeart/2016/7/layout/LinearArrowProcessNumbered"/>
    <dgm:cxn modelId="{85DE6406-609A-4F39-B785-43E0F3593E8B}" type="presParOf" srcId="{197898E5-6B9A-45C0-897F-2D1481267F84}" destId="{2E88F2EB-10DF-4536-AA4F-A24172B7C151}"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ED9E5-AD99-4125-841C-AF63F941E7B5}">
      <dsp:nvSpPr>
        <dsp:cNvPr id="0" name=""/>
        <dsp:cNvSpPr/>
      </dsp:nvSpPr>
      <dsp:spPr>
        <a:xfrm>
          <a:off x="666161" y="663144"/>
          <a:ext cx="524753" cy="7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AEBA7F-0945-44AF-83FE-A88DD5A6B4B0}">
      <dsp:nvSpPr>
        <dsp:cNvPr id="0" name=""/>
        <dsp:cNvSpPr/>
      </dsp:nvSpPr>
      <dsp:spPr>
        <a:xfrm>
          <a:off x="1222400" y="619058"/>
          <a:ext cx="60346" cy="113454"/>
        </a:xfrm>
        <a:prstGeom prst="chevron">
          <a:avLst>
            <a:gd name="adj" fmla="val 90000"/>
          </a:avLst>
        </a:prstGeom>
        <a:solidFill>
          <a:schemeClr val="accent5">
            <a:tint val="40000"/>
            <a:alpha val="90000"/>
            <a:hueOff val="-293033"/>
            <a:satOff val="-993"/>
            <a:lumOff val="-127"/>
            <a:alphaOff val="0"/>
          </a:schemeClr>
        </a:solidFill>
        <a:ln w="12700" cap="flat" cmpd="sng" algn="ctr">
          <a:solidFill>
            <a:schemeClr val="accent5">
              <a:tint val="40000"/>
              <a:alpha val="90000"/>
              <a:hueOff val="-293033"/>
              <a:satOff val="-993"/>
              <a:lumOff val="-127"/>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79E37F-9C4C-4769-A94F-5DD37E544754}">
      <dsp:nvSpPr>
        <dsp:cNvPr id="0" name=""/>
        <dsp:cNvSpPr/>
      </dsp:nvSpPr>
      <dsp:spPr>
        <a:xfrm>
          <a:off x="368204" y="430818"/>
          <a:ext cx="464724" cy="464724"/>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lvl="0" algn="ctr" defTabSz="889000">
            <a:lnSpc>
              <a:spcPct val="90000"/>
            </a:lnSpc>
            <a:spcBef>
              <a:spcPct val="0"/>
            </a:spcBef>
            <a:spcAft>
              <a:spcPct val="35000"/>
            </a:spcAft>
          </a:pPr>
          <a:r>
            <a:rPr lang="en-US" sz="2000" kern="1200"/>
            <a:t>1</a:t>
          </a:r>
        </a:p>
      </dsp:txBody>
      <dsp:txXfrm>
        <a:off x="436261" y="498875"/>
        <a:ext cx="328610" cy="328610"/>
      </dsp:txXfrm>
    </dsp:sp>
    <dsp:sp modelId="{683499E3-08BE-4A77-AF5D-4AA0CBB31797}">
      <dsp:nvSpPr>
        <dsp:cNvPr id="0" name=""/>
        <dsp:cNvSpPr/>
      </dsp:nvSpPr>
      <dsp:spPr>
        <a:xfrm>
          <a:off x="10219" y="1061138"/>
          <a:ext cx="1180695" cy="1965600"/>
        </a:xfrm>
        <a:prstGeom prst="upArrowCallout">
          <a:avLst>
            <a:gd name="adj1" fmla="val 50000"/>
            <a:gd name="adj2" fmla="val 20000"/>
            <a:gd name="adj3" fmla="val 20000"/>
            <a:gd name="adj4" fmla="val 100000"/>
          </a:avLst>
        </a:prstGeom>
        <a:solidFill>
          <a:schemeClr val="accent5">
            <a:tint val="40000"/>
            <a:alpha val="90000"/>
            <a:hueOff val="-586066"/>
            <a:satOff val="-1985"/>
            <a:lumOff val="-255"/>
            <a:alphaOff val="0"/>
          </a:schemeClr>
        </a:solidFill>
        <a:ln w="12700" cap="flat" cmpd="sng" algn="ctr">
          <a:solidFill>
            <a:schemeClr val="accent5">
              <a:tint val="40000"/>
              <a:alpha val="90000"/>
              <a:hueOff val="-586066"/>
              <a:satOff val="-1985"/>
              <a:lumOff val="-2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lvl="0" algn="l" defTabSz="488950">
            <a:lnSpc>
              <a:spcPct val="90000"/>
            </a:lnSpc>
            <a:spcBef>
              <a:spcPct val="0"/>
            </a:spcBef>
            <a:spcAft>
              <a:spcPct val="35000"/>
            </a:spcAft>
          </a:pPr>
          <a:r>
            <a:rPr lang="en-US" sz="1100" kern="1200"/>
            <a:t>Obtaining the input dataset: Kaggle dataset</a:t>
          </a:r>
        </a:p>
      </dsp:txBody>
      <dsp:txXfrm>
        <a:off x="10219" y="1297277"/>
        <a:ext cx="1180695" cy="1729461"/>
      </dsp:txXfrm>
    </dsp:sp>
    <dsp:sp modelId="{2F934F8F-8812-4A6B-914C-0872D65338D1}">
      <dsp:nvSpPr>
        <dsp:cNvPr id="0" name=""/>
        <dsp:cNvSpPr/>
      </dsp:nvSpPr>
      <dsp:spPr>
        <a:xfrm>
          <a:off x="1322103" y="663151"/>
          <a:ext cx="1180695" cy="72"/>
        </a:xfrm>
        <a:prstGeom prst="rect">
          <a:avLst/>
        </a:prstGeom>
        <a:solidFill>
          <a:schemeClr val="accent5">
            <a:tint val="40000"/>
            <a:alpha val="90000"/>
            <a:hueOff val="-879099"/>
            <a:satOff val="-2978"/>
            <a:lumOff val="-382"/>
            <a:alphaOff val="0"/>
          </a:schemeClr>
        </a:solidFill>
        <a:ln w="12700" cap="flat" cmpd="sng" algn="ctr">
          <a:solidFill>
            <a:schemeClr val="accent5">
              <a:tint val="40000"/>
              <a:alpha val="90000"/>
              <a:hueOff val="-879099"/>
              <a:satOff val="-2978"/>
              <a:lumOff val="-38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BB0B9B-3FB6-4A71-94D6-449EBEE75688}">
      <dsp:nvSpPr>
        <dsp:cNvPr id="0" name=""/>
        <dsp:cNvSpPr/>
      </dsp:nvSpPr>
      <dsp:spPr>
        <a:xfrm>
          <a:off x="2534284" y="619063"/>
          <a:ext cx="60346" cy="113460"/>
        </a:xfrm>
        <a:prstGeom prst="chevron">
          <a:avLst>
            <a:gd name="adj" fmla="val 90000"/>
          </a:avLst>
        </a:prstGeom>
        <a:solidFill>
          <a:schemeClr val="accent5">
            <a:tint val="40000"/>
            <a:alpha val="90000"/>
            <a:hueOff val="-1172133"/>
            <a:satOff val="-3971"/>
            <a:lumOff val="-509"/>
            <a:alphaOff val="0"/>
          </a:schemeClr>
        </a:solidFill>
        <a:ln w="12700" cap="flat" cmpd="sng" algn="ctr">
          <a:solidFill>
            <a:schemeClr val="accent5">
              <a:tint val="40000"/>
              <a:alpha val="90000"/>
              <a:hueOff val="-1172133"/>
              <a:satOff val="-3971"/>
              <a:lumOff val="-5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6B2A5B-207C-4523-A240-B0F270041B67}">
      <dsp:nvSpPr>
        <dsp:cNvPr id="0" name=""/>
        <dsp:cNvSpPr/>
      </dsp:nvSpPr>
      <dsp:spPr>
        <a:xfrm>
          <a:off x="1680088" y="430825"/>
          <a:ext cx="464724" cy="464724"/>
        </a:xfrm>
        <a:prstGeom prst="ellipse">
          <a:avLst/>
        </a:prstGeom>
        <a:solidFill>
          <a:schemeClr val="accent5">
            <a:hueOff val="-965506"/>
            <a:satOff val="-2488"/>
            <a:lumOff val="-1681"/>
            <a:alphaOff val="0"/>
          </a:schemeClr>
        </a:solidFill>
        <a:ln w="12700" cap="flat" cmpd="sng" algn="ctr">
          <a:solidFill>
            <a:schemeClr val="accent5">
              <a:hueOff val="-965506"/>
              <a:satOff val="-2488"/>
              <a:lumOff val="-16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lvl="0" algn="ctr" defTabSz="889000">
            <a:lnSpc>
              <a:spcPct val="90000"/>
            </a:lnSpc>
            <a:spcBef>
              <a:spcPct val="0"/>
            </a:spcBef>
            <a:spcAft>
              <a:spcPct val="35000"/>
            </a:spcAft>
          </a:pPr>
          <a:r>
            <a:rPr lang="en-US" sz="2000" kern="1200"/>
            <a:t>2</a:t>
          </a:r>
        </a:p>
      </dsp:txBody>
      <dsp:txXfrm>
        <a:off x="1748145" y="498882"/>
        <a:ext cx="328610" cy="328610"/>
      </dsp:txXfrm>
    </dsp:sp>
    <dsp:sp modelId="{FA7F11ED-93B9-400F-BB93-E3B00A602EA2}">
      <dsp:nvSpPr>
        <dsp:cNvPr id="0" name=""/>
        <dsp:cNvSpPr/>
      </dsp:nvSpPr>
      <dsp:spPr>
        <a:xfrm>
          <a:off x="1322103" y="1061156"/>
          <a:ext cx="1180695" cy="1965600"/>
        </a:xfrm>
        <a:prstGeom prst="upArrowCallout">
          <a:avLst>
            <a:gd name="adj1" fmla="val 50000"/>
            <a:gd name="adj2" fmla="val 20000"/>
            <a:gd name="adj3" fmla="val 20000"/>
            <a:gd name="adj4" fmla="val 100000"/>
          </a:avLst>
        </a:prstGeom>
        <a:solidFill>
          <a:schemeClr val="accent5">
            <a:tint val="40000"/>
            <a:alpha val="90000"/>
            <a:hueOff val="-1465166"/>
            <a:satOff val="-4963"/>
            <a:lumOff val="-637"/>
            <a:alphaOff val="0"/>
          </a:schemeClr>
        </a:solidFill>
        <a:ln w="12700" cap="flat" cmpd="sng" algn="ctr">
          <a:solidFill>
            <a:schemeClr val="accent5">
              <a:tint val="40000"/>
              <a:alpha val="90000"/>
              <a:hueOff val="-1465166"/>
              <a:satOff val="-4963"/>
              <a:lumOff val="-63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lvl="0" algn="l" defTabSz="488950">
            <a:lnSpc>
              <a:spcPct val="90000"/>
            </a:lnSpc>
            <a:spcBef>
              <a:spcPct val="0"/>
            </a:spcBef>
            <a:spcAft>
              <a:spcPct val="35000"/>
            </a:spcAft>
          </a:pPr>
          <a:r>
            <a:rPr lang="en-US" sz="1100" kern="1200"/>
            <a:t>Data arrangement: Into 4 categories ; C,G,N,D</a:t>
          </a:r>
        </a:p>
      </dsp:txBody>
      <dsp:txXfrm>
        <a:off x="1322103" y="1297295"/>
        <a:ext cx="1180695" cy="1729461"/>
      </dsp:txXfrm>
    </dsp:sp>
    <dsp:sp modelId="{E4BC4A27-54C9-44B1-B3E9-FD0C2EF0D72F}">
      <dsp:nvSpPr>
        <dsp:cNvPr id="0" name=""/>
        <dsp:cNvSpPr/>
      </dsp:nvSpPr>
      <dsp:spPr>
        <a:xfrm>
          <a:off x="2633987" y="663151"/>
          <a:ext cx="1180695" cy="72"/>
        </a:xfrm>
        <a:prstGeom prst="rect">
          <a:avLst/>
        </a:prstGeom>
        <a:solidFill>
          <a:schemeClr val="accent5">
            <a:tint val="40000"/>
            <a:alpha val="90000"/>
            <a:hueOff val="-1758199"/>
            <a:satOff val="-5956"/>
            <a:lumOff val="-764"/>
            <a:alphaOff val="0"/>
          </a:schemeClr>
        </a:solidFill>
        <a:ln w="12700" cap="flat" cmpd="sng" algn="ctr">
          <a:solidFill>
            <a:schemeClr val="accent5">
              <a:tint val="40000"/>
              <a:alpha val="90000"/>
              <a:hueOff val="-1758199"/>
              <a:satOff val="-5956"/>
              <a:lumOff val="-76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39DAE2-59D8-4C44-BD80-6E7B2A7425F6}">
      <dsp:nvSpPr>
        <dsp:cNvPr id="0" name=""/>
        <dsp:cNvSpPr/>
      </dsp:nvSpPr>
      <dsp:spPr>
        <a:xfrm>
          <a:off x="3846168" y="619063"/>
          <a:ext cx="60346" cy="113460"/>
        </a:xfrm>
        <a:prstGeom prst="chevron">
          <a:avLst>
            <a:gd name="adj" fmla="val 90000"/>
          </a:avLst>
        </a:prstGeom>
        <a:solidFill>
          <a:schemeClr val="accent5">
            <a:tint val="40000"/>
            <a:alpha val="90000"/>
            <a:hueOff val="-2051232"/>
            <a:satOff val="-6949"/>
            <a:lumOff val="-891"/>
            <a:alphaOff val="0"/>
          </a:schemeClr>
        </a:solidFill>
        <a:ln w="12700" cap="flat" cmpd="sng" algn="ctr">
          <a:solidFill>
            <a:schemeClr val="accent5">
              <a:tint val="40000"/>
              <a:alpha val="90000"/>
              <a:hueOff val="-2051232"/>
              <a:satOff val="-6949"/>
              <a:lumOff val="-8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C92091-918C-4643-83F5-C2B73C939A04}">
      <dsp:nvSpPr>
        <dsp:cNvPr id="0" name=""/>
        <dsp:cNvSpPr/>
      </dsp:nvSpPr>
      <dsp:spPr>
        <a:xfrm>
          <a:off x="2991972" y="430825"/>
          <a:ext cx="464724" cy="464724"/>
        </a:xfrm>
        <a:prstGeom prst="ellipse">
          <a:avLst/>
        </a:prstGeom>
        <a:solidFill>
          <a:schemeClr val="accent5">
            <a:hueOff val="-1931012"/>
            <a:satOff val="-4977"/>
            <a:lumOff val="-3361"/>
            <a:alphaOff val="0"/>
          </a:schemeClr>
        </a:solidFill>
        <a:ln w="12700" cap="flat" cmpd="sng" algn="ctr">
          <a:solidFill>
            <a:schemeClr val="accent5">
              <a:hueOff val="-1931012"/>
              <a:satOff val="-4977"/>
              <a:lumOff val="-33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lvl="0" algn="ctr" defTabSz="889000">
            <a:lnSpc>
              <a:spcPct val="90000"/>
            </a:lnSpc>
            <a:spcBef>
              <a:spcPct val="0"/>
            </a:spcBef>
            <a:spcAft>
              <a:spcPct val="35000"/>
            </a:spcAft>
          </a:pPr>
          <a:r>
            <a:rPr lang="en-US" sz="2000" kern="1200"/>
            <a:t>3</a:t>
          </a:r>
        </a:p>
      </dsp:txBody>
      <dsp:txXfrm>
        <a:off x="3060029" y="498882"/>
        <a:ext cx="328610" cy="328610"/>
      </dsp:txXfrm>
    </dsp:sp>
    <dsp:sp modelId="{C171F38A-E911-4D5F-B6F9-98F44950EE3D}">
      <dsp:nvSpPr>
        <dsp:cNvPr id="0" name=""/>
        <dsp:cNvSpPr/>
      </dsp:nvSpPr>
      <dsp:spPr>
        <a:xfrm>
          <a:off x="2633987" y="1061156"/>
          <a:ext cx="1180695" cy="1965600"/>
        </a:xfrm>
        <a:prstGeom prst="upArrowCallout">
          <a:avLst>
            <a:gd name="adj1" fmla="val 50000"/>
            <a:gd name="adj2" fmla="val 20000"/>
            <a:gd name="adj3" fmla="val 20000"/>
            <a:gd name="adj4" fmla="val 100000"/>
          </a:avLst>
        </a:prstGeom>
        <a:solidFill>
          <a:schemeClr val="accent5">
            <a:tint val="40000"/>
            <a:alpha val="90000"/>
            <a:hueOff val="-2344265"/>
            <a:satOff val="-7942"/>
            <a:lumOff val="-1018"/>
            <a:alphaOff val="0"/>
          </a:schemeClr>
        </a:solidFill>
        <a:ln w="12700" cap="flat" cmpd="sng" algn="ctr">
          <a:solidFill>
            <a:schemeClr val="accent5">
              <a:tint val="40000"/>
              <a:alpha val="90000"/>
              <a:hueOff val="-2344265"/>
              <a:satOff val="-7942"/>
              <a:lumOff val="-101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lvl="0" algn="l" defTabSz="488950">
            <a:lnSpc>
              <a:spcPct val="90000"/>
            </a:lnSpc>
            <a:spcBef>
              <a:spcPct val="0"/>
            </a:spcBef>
            <a:spcAft>
              <a:spcPct val="35000"/>
            </a:spcAft>
          </a:pPr>
          <a:r>
            <a:rPr lang="en-US" sz="1100" kern="1200"/>
            <a:t>Splitting of data to train, test and validation:80%,10%,10%</a:t>
          </a:r>
        </a:p>
      </dsp:txBody>
      <dsp:txXfrm>
        <a:off x="2633987" y="1297295"/>
        <a:ext cx="1180695" cy="1729461"/>
      </dsp:txXfrm>
    </dsp:sp>
    <dsp:sp modelId="{677BDFE9-E53D-4232-8EFD-FAED78AF8860}">
      <dsp:nvSpPr>
        <dsp:cNvPr id="0" name=""/>
        <dsp:cNvSpPr/>
      </dsp:nvSpPr>
      <dsp:spPr>
        <a:xfrm>
          <a:off x="3945871" y="663151"/>
          <a:ext cx="1180695" cy="72"/>
        </a:xfrm>
        <a:prstGeom prst="rect">
          <a:avLst/>
        </a:prstGeom>
        <a:solidFill>
          <a:schemeClr val="accent5">
            <a:tint val="40000"/>
            <a:alpha val="90000"/>
            <a:hueOff val="-2637298"/>
            <a:satOff val="-8934"/>
            <a:lumOff val="-1146"/>
            <a:alphaOff val="0"/>
          </a:schemeClr>
        </a:solidFill>
        <a:ln w="12700" cap="flat" cmpd="sng" algn="ctr">
          <a:solidFill>
            <a:schemeClr val="accent5">
              <a:tint val="40000"/>
              <a:alpha val="90000"/>
              <a:hueOff val="-2637298"/>
              <a:satOff val="-8934"/>
              <a:lumOff val="-1146"/>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19B9B3-39A3-4D90-8BDE-9749D2927072}">
      <dsp:nvSpPr>
        <dsp:cNvPr id="0" name=""/>
        <dsp:cNvSpPr/>
      </dsp:nvSpPr>
      <dsp:spPr>
        <a:xfrm>
          <a:off x="5158052" y="619063"/>
          <a:ext cx="60346" cy="113460"/>
        </a:xfrm>
        <a:prstGeom prst="chevron">
          <a:avLst>
            <a:gd name="adj" fmla="val 90000"/>
          </a:avLst>
        </a:prstGeom>
        <a:solidFill>
          <a:schemeClr val="accent5">
            <a:tint val="40000"/>
            <a:alpha val="90000"/>
            <a:hueOff val="-2930331"/>
            <a:satOff val="-9927"/>
            <a:lumOff val="-1273"/>
            <a:alphaOff val="0"/>
          </a:schemeClr>
        </a:solidFill>
        <a:ln w="12700" cap="flat" cmpd="sng" algn="ctr">
          <a:solidFill>
            <a:schemeClr val="accent5">
              <a:tint val="40000"/>
              <a:alpha val="90000"/>
              <a:hueOff val="-2930331"/>
              <a:satOff val="-9927"/>
              <a:lumOff val="-12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7EAA8F-A200-4590-8AB2-CAED825E7870}">
      <dsp:nvSpPr>
        <dsp:cNvPr id="0" name=""/>
        <dsp:cNvSpPr/>
      </dsp:nvSpPr>
      <dsp:spPr>
        <a:xfrm>
          <a:off x="4303856" y="430825"/>
          <a:ext cx="464724" cy="464724"/>
        </a:xfrm>
        <a:prstGeom prst="ellipse">
          <a:avLst/>
        </a:prstGeom>
        <a:solidFill>
          <a:schemeClr val="accent5">
            <a:hueOff val="-2896518"/>
            <a:satOff val="-7465"/>
            <a:lumOff val="-5042"/>
            <a:alphaOff val="0"/>
          </a:schemeClr>
        </a:solidFill>
        <a:ln w="12700" cap="flat" cmpd="sng" algn="ctr">
          <a:solidFill>
            <a:schemeClr val="accent5">
              <a:hueOff val="-2896518"/>
              <a:satOff val="-7465"/>
              <a:lumOff val="-50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lvl="0" algn="ctr" defTabSz="889000">
            <a:lnSpc>
              <a:spcPct val="90000"/>
            </a:lnSpc>
            <a:spcBef>
              <a:spcPct val="0"/>
            </a:spcBef>
            <a:spcAft>
              <a:spcPct val="35000"/>
            </a:spcAft>
          </a:pPr>
          <a:r>
            <a:rPr lang="en-US" sz="2000" kern="1200"/>
            <a:t>4</a:t>
          </a:r>
        </a:p>
      </dsp:txBody>
      <dsp:txXfrm>
        <a:off x="4371913" y="498882"/>
        <a:ext cx="328610" cy="328610"/>
      </dsp:txXfrm>
    </dsp:sp>
    <dsp:sp modelId="{9974A023-EE29-4814-90A6-37780C6B35C9}">
      <dsp:nvSpPr>
        <dsp:cNvPr id="0" name=""/>
        <dsp:cNvSpPr/>
      </dsp:nvSpPr>
      <dsp:spPr>
        <a:xfrm>
          <a:off x="3945871" y="1061156"/>
          <a:ext cx="1180695" cy="1965600"/>
        </a:xfrm>
        <a:prstGeom prst="upArrowCallout">
          <a:avLst>
            <a:gd name="adj1" fmla="val 50000"/>
            <a:gd name="adj2" fmla="val 20000"/>
            <a:gd name="adj3" fmla="val 20000"/>
            <a:gd name="adj4" fmla="val 100000"/>
          </a:avLst>
        </a:prstGeom>
        <a:solidFill>
          <a:schemeClr val="accent5">
            <a:tint val="40000"/>
            <a:alpha val="90000"/>
            <a:hueOff val="-3223365"/>
            <a:satOff val="-10920"/>
            <a:lumOff val="-1400"/>
            <a:alphaOff val="0"/>
          </a:schemeClr>
        </a:solidFill>
        <a:ln w="12700" cap="flat" cmpd="sng" algn="ctr">
          <a:solidFill>
            <a:schemeClr val="accent5">
              <a:tint val="40000"/>
              <a:alpha val="90000"/>
              <a:hueOff val="-3223365"/>
              <a:satOff val="-10920"/>
              <a:lumOff val="-14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lvl="0" algn="l" defTabSz="488950">
            <a:lnSpc>
              <a:spcPct val="90000"/>
            </a:lnSpc>
            <a:spcBef>
              <a:spcPct val="0"/>
            </a:spcBef>
            <a:spcAft>
              <a:spcPct val="35000"/>
            </a:spcAft>
          </a:pPr>
          <a:r>
            <a:rPr lang="en-US" sz="1100" kern="1200"/>
            <a:t>Model Designing:VGG16 from scratch and by Transfer Learning</a:t>
          </a:r>
        </a:p>
      </dsp:txBody>
      <dsp:txXfrm>
        <a:off x="3945871" y="1297295"/>
        <a:ext cx="1180695" cy="1729461"/>
      </dsp:txXfrm>
    </dsp:sp>
    <dsp:sp modelId="{29FCB083-D659-47D6-9049-3B3F5C1AF048}">
      <dsp:nvSpPr>
        <dsp:cNvPr id="0" name=""/>
        <dsp:cNvSpPr/>
      </dsp:nvSpPr>
      <dsp:spPr>
        <a:xfrm>
          <a:off x="5257755" y="663151"/>
          <a:ext cx="1180695" cy="72"/>
        </a:xfrm>
        <a:prstGeom prst="rect">
          <a:avLst/>
        </a:prstGeom>
        <a:solidFill>
          <a:schemeClr val="accent5">
            <a:tint val="40000"/>
            <a:alpha val="90000"/>
            <a:hueOff val="-3516397"/>
            <a:satOff val="-11912"/>
            <a:lumOff val="-1528"/>
            <a:alphaOff val="0"/>
          </a:schemeClr>
        </a:solidFill>
        <a:ln w="12700" cap="flat" cmpd="sng" algn="ctr">
          <a:solidFill>
            <a:schemeClr val="accent5">
              <a:tint val="40000"/>
              <a:alpha val="90000"/>
              <a:hueOff val="-3516397"/>
              <a:satOff val="-11912"/>
              <a:lumOff val="-15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C590A8-9DCD-4398-AC87-71D3719B738E}">
      <dsp:nvSpPr>
        <dsp:cNvPr id="0" name=""/>
        <dsp:cNvSpPr/>
      </dsp:nvSpPr>
      <dsp:spPr>
        <a:xfrm>
          <a:off x="6469936" y="619063"/>
          <a:ext cx="60346" cy="113460"/>
        </a:xfrm>
        <a:prstGeom prst="chevron">
          <a:avLst>
            <a:gd name="adj" fmla="val 90000"/>
          </a:avLst>
        </a:prstGeom>
        <a:solidFill>
          <a:schemeClr val="accent5">
            <a:tint val="40000"/>
            <a:alpha val="90000"/>
            <a:hueOff val="-3809431"/>
            <a:satOff val="-12905"/>
            <a:lumOff val="-1655"/>
            <a:alphaOff val="0"/>
          </a:schemeClr>
        </a:solidFill>
        <a:ln w="12700" cap="flat" cmpd="sng" algn="ctr">
          <a:solidFill>
            <a:schemeClr val="accent5">
              <a:tint val="40000"/>
              <a:alpha val="90000"/>
              <a:hueOff val="-3809431"/>
              <a:satOff val="-12905"/>
              <a:lumOff val="-16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54E124-1393-43E0-8B7E-D135269F96E6}">
      <dsp:nvSpPr>
        <dsp:cNvPr id="0" name=""/>
        <dsp:cNvSpPr/>
      </dsp:nvSpPr>
      <dsp:spPr>
        <a:xfrm>
          <a:off x="5615740" y="430825"/>
          <a:ext cx="464724" cy="464724"/>
        </a:xfrm>
        <a:prstGeom prst="ellipse">
          <a:avLst/>
        </a:prstGeom>
        <a:solidFill>
          <a:schemeClr val="accent5">
            <a:hueOff val="-3862025"/>
            <a:satOff val="-9954"/>
            <a:lumOff val="-6723"/>
            <a:alphaOff val="0"/>
          </a:schemeClr>
        </a:solidFill>
        <a:ln w="12700" cap="flat" cmpd="sng" algn="ctr">
          <a:solidFill>
            <a:schemeClr val="accent5">
              <a:hueOff val="-3862025"/>
              <a:satOff val="-9954"/>
              <a:lumOff val="-67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lvl="0" algn="ctr" defTabSz="889000">
            <a:lnSpc>
              <a:spcPct val="90000"/>
            </a:lnSpc>
            <a:spcBef>
              <a:spcPct val="0"/>
            </a:spcBef>
            <a:spcAft>
              <a:spcPct val="35000"/>
            </a:spcAft>
          </a:pPr>
          <a:r>
            <a:rPr lang="en-US" sz="2000" kern="1200"/>
            <a:t>5</a:t>
          </a:r>
        </a:p>
      </dsp:txBody>
      <dsp:txXfrm>
        <a:off x="5683797" y="498882"/>
        <a:ext cx="328610" cy="328610"/>
      </dsp:txXfrm>
    </dsp:sp>
    <dsp:sp modelId="{17E0690D-99BB-4D70-BC46-383E03E9AC76}">
      <dsp:nvSpPr>
        <dsp:cNvPr id="0" name=""/>
        <dsp:cNvSpPr/>
      </dsp:nvSpPr>
      <dsp:spPr>
        <a:xfrm>
          <a:off x="5257755" y="1061156"/>
          <a:ext cx="1180695" cy="1965600"/>
        </a:xfrm>
        <a:prstGeom prst="upArrowCallout">
          <a:avLst>
            <a:gd name="adj1" fmla="val 50000"/>
            <a:gd name="adj2" fmla="val 20000"/>
            <a:gd name="adj3" fmla="val 20000"/>
            <a:gd name="adj4" fmla="val 100000"/>
          </a:avLst>
        </a:prstGeom>
        <a:solidFill>
          <a:schemeClr val="accent5">
            <a:tint val="40000"/>
            <a:alpha val="90000"/>
            <a:hueOff val="-4102464"/>
            <a:satOff val="-13898"/>
            <a:lumOff val="-1782"/>
            <a:alphaOff val="0"/>
          </a:schemeClr>
        </a:solidFill>
        <a:ln w="12700" cap="flat" cmpd="sng" algn="ctr">
          <a:solidFill>
            <a:schemeClr val="accent5">
              <a:tint val="40000"/>
              <a:alpha val="90000"/>
              <a:hueOff val="-4102464"/>
              <a:satOff val="-13898"/>
              <a:lumOff val="-17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lvl="0" algn="l" defTabSz="488950">
            <a:lnSpc>
              <a:spcPct val="90000"/>
            </a:lnSpc>
            <a:spcBef>
              <a:spcPct val="0"/>
            </a:spcBef>
            <a:spcAft>
              <a:spcPct val="35000"/>
            </a:spcAft>
          </a:pPr>
          <a:r>
            <a:rPr lang="en-US" sz="1100" kern="1200"/>
            <a:t>Model Training:  for 40 epoch for both model</a:t>
          </a:r>
        </a:p>
      </dsp:txBody>
      <dsp:txXfrm>
        <a:off x="5257755" y="1297295"/>
        <a:ext cx="1180695" cy="1729461"/>
      </dsp:txXfrm>
    </dsp:sp>
    <dsp:sp modelId="{095717C1-40BC-46C2-9541-E2C3DAC6DC15}">
      <dsp:nvSpPr>
        <dsp:cNvPr id="0" name=""/>
        <dsp:cNvSpPr/>
      </dsp:nvSpPr>
      <dsp:spPr>
        <a:xfrm>
          <a:off x="6569639" y="663151"/>
          <a:ext cx="1180695" cy="72"/>
        </a:xfrm>
        <a:prstGeom prst="rect">
          <a:avLst/>
        </a:prstGeom>
        <a:solidFill>
          <a:schemeClr val="accent5">
            <a:tint val="40000"/>
            <a:alpha val="90000"/>
            <a:hueOff val="-4395497"/>
            <a:satOff val="-14890"/>
            <a:lumOff val="-1910"/>
            <a:alphaOff val="0"/>
          </a:schemeClr>
        </a:solidFill>
        <a:ln w="12700" cap="flat" cmpd="sng" algn="ctr">
          <a:solidFill>
            <a:schemeClr val="accent5">
              <a:tint val="40000"/>
              <a:alpha val="90000"/>
              <a:hueOff val="-4395497"/>
              <a:satOff val="-14890"/>
              <a:lumOff val="-19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EFD565-F630-4862-B1A2-2E09E37D2021}">
      <dsp:nvSpPr>
        <dsp:cNvPr id="0" name=""/>
        <dsp:cNvSpPr/>
      </dsp:nvSpPr>
      <dsp:spPr>
        <a:xfrm>
          <a:off x="7781820" y="619063"/>
          <a:ext cx="60346" cy="113460"/>
        </a:xfrm>
        <a:prstGeom prst="chevron">
          <a:avLst>
            <a:gd name="adj" fmla="val 90000"/>
          </a:avLst>
        </a:prstGeom>
        <a:solidFill>
          <a:schemeClr val="accent5">
            <a:tint val="40000"/>
            <a:alpha val="90000"/>
            <a:hueOff val="-4688530"/>
            <a:satOff val="-15883"/>
            <a:lumOff val="-2037"/>
            <a:alphaOff val="0"/>
          </a:schemeClr>
        </a:solidFill>
        <a:ln w="12700" cap="flat" cmpd="sng" algn="ctr">
          <a:solidFill>
            <a:schemeClr val="accent5">
              <a:tint val="40000"/>
              <a:alpha val="90000"/>
              <a:hueOff val="-4688530"/>
              <a:satOff val="-15883"/>
              <a:lumOff val="-2037"/>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8D1458-5EFD-44A2-984C-BC48AAF9C117}">
      <dsp:nvSpPr>
        <dsp:cNvPr id="0" name=""/>
        <dsp:cNvSpPr/>
      </dsp:nvSpPr>
      <dsp:spPr>
        <a:xfrm>
          <a:off x="6927624" y="430825"/>
          <a:ext cx="464724" cy="464724"/>
        </a:xfrm>
        <a:prstGeom prst="ellipse">
          <a:avLst/>
        </a:prstGeom>
        <a:solidFill>
          <a:schemeClr val="accent5">
            <a:hueOff val="-4827531"/>
            <a:satOff val="-12442"/>
            <a:lumOff val="-8404"/>
            <a:alphaOff val="0"/>
          </a:schemeClr>
        </a:solidFill>
        <a:ln w="12700" cap="flat" cmpd="sng" algn="ctr">
          <a:solidFill>
            <a:schemeClr val="accent5">
              <a:hueOff val="-4827531"/>
              <a:satOff val="-12442"/>
              <a:lumOff val="-84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lvl="0" algn="ctr" defTabSz="889000">
            <a:lnSpc>
              <a:spcPct val="90000"/>
            </a:lnSpc>
            <a:spcBef>
              <a:spcPct val="0"/>
            </a:spcBef>
            <a:spcAft>
              <a:spcPct val="35000"/>
            </a:spcAft>
          </a:pPr>
          <a:r>
            <a:rPr lang="en-US" sz="2000" kern="1200"/>
            <a:t>6</a:t>
          </a:r>
        </a:p>
      </dsp:txBody>
      <dsp:txXfrm>
        <a:off x="6995681" y="498882"/>
        <a:ext cx="328610" cy="328610"/>
      </dsp:txXfrm>
    </dsp:sp>
    <dsp:sp modelId="{F521BF17-7733-4B05-8641-11CE47863B73}">
      <dsp:nvSpPr>
        <dsp:cNvPr id="0" name=""/>
        <dsp:cNvSpPr/>
      </dsp:nvSpPr>
      <dsp:spPr>
        <a:xfrm>
          <a:off x="6569639" y="1061156"/>
          <a:ext cx="1180695" cy="1965600"/>
        </a:xfrm>
        <a:prstGeom prst="upArrowCallout">
          <a:avLst>
            <a:gd name="adj1" fmla="val 50000"/>
            <a:gd name="adj2" fmla="val 20000"/>
            <a:gd name="adj3" fmla="val 20000"/>
            <a:gd name="adj4" fmla="val 100000"/>
          </a:avLst>
        </a:prstGeom>
        <a:solidFill>
          <a:schemeClr val="accent5">
            <a:tint val="40000"/>
            <a:alpha val="90000"/>
            <a:hueOff val="-4981563"/>
            <a:satOff val="-16876"/>
            <a:lumOff val="-2164"/>
            <a:alphaOff val="0"/>
          </a:schemeClr>
        </a:solidFill>
        <a:ln w="12700" cap="flat" cmpd="sng" algn="ctr">
          <a:solidFill>
            <a:schemeClr val="accent5">
              <a:tint val="40000"/>
              <a:alpha val="90000"/>
              <a:hueOff val="-4981563"/>
              <a:satOff val="-16876"/>
              <a:lumOff val="-21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lvl="0" algn="l" defTabSz="488950">
            <a:lnSpc>
              <a:spcPct val="90000"/>
            </a:lnSpc>
            <a:spcBef>
              <a:spcPct val="0"/>
            </a:spcBef>
            <a:spcAft>
              <a:spcPct val="35000"/>
            </a:spcAft>
          </a:pPr>
          <a:r>
            <a:rPr lang="en-US" sz="1100" kern="1200"/>
            <a:t>Plotting the Training and validation accuracy of the models.</a:t>
          </a:r>
        </a:p>
      </dsp:txBody>
      <dsp:txXfrm>
        <a:off x="6569639" y="1297295"/>
        <a:ext cx="1180695" cy="1729461"/>
      </dsp:txXfrm>
    </dsp:sp>
    <dsp:sp modelId="{E917FFBE-880B-486A-B086-3231C5E2EF9E}">
      <dsp:nvSpPr>
        <dsp:cNvPr id="0" name=""/>
        <dsp:cNvSpPr/>
      </dsp:nvSpPr>
      <dsp:spPr>
        <a:xfrm>
          <a:off x="7881523" y="663151"/>
          <a:ext cx="1180776" cy="72"/>
        </a:xfrm>
        <a:prstGeom prst="rect">
          <a:avLst/>
        </a:prstGeom>
        <a:solidFill>
          <a:schemeClr val="accent5">
            <a:tint val="40000"/>
            <a:alpha val="90000"/>
            <a:hueOff val="-5274597"/>
            <a:satOff val="-17869"/>
            <a:lumOff val="-2291"/>
            <a:alphaOff val="0"/>
          </a:schemeClr>
        </a:solidFill>
        <a:ln w="12700" cap="flat" cmpd="sng" algn="ctr">
          <a:solidFill>
            <a:schemeClr val="accent5">
              <a:tint val="40000"/>
              <a:alpha val="90000"/>
              <a:hueOff val="-5274597"/>
              <a:satOff val="-17869"/>
              <a:lumOff val="-22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99D824-C942-4F9C-9BDA-556EAA4176F4}">
      <dsp:nvSpPr>
        <dsp:cNvPr id="0" name=""/>
        <dsp:cNvSpPr/>
      </dsp:nvSpPr>
      <dsp:spPr>
        <a:xfrm>
          <a:off x="9093786" y="619063"/>
          <a:ext cx="60350" cy="113460"/>
        </a:xfrm>
        <a:prstGeom prst="chevron">
          <a:avLst>
            <a:gd name="adj" fmla="val 90000"/>
          </a:avLst>
        </a:prstGeom>
        <a:solidFill>
          <a:schemeClr val="accent5">
            <a:tint val="40000"/>
            <a:alpha val="90000"/>
            <a:hueOff val="-5567629"/>
            <a:satOff val="-18861"/>
            <a:lumOff val="-2419"/>
            <a:alphaOff val="0"/>
          </a:schemeClr>
        </a:solidFill>
        <a:ln w="12700" cap="flat" cmpd="sng" algn="ctr">
          <a:solidFill>
            <a:schemeClr val="accent5">
              <a:tint val="40000"/>
              <a:alpha val="90000"/>
              <a:hueOff val="-5567629"/>
              <a:satOff val="-18861"/>
              <a:lumOff val="-2419"/>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E58696-156B-4CCF-AC1F-1A299C6F779B}">
      <dsp:nvSpPr>
        <dsp:cNvPr id="0" name=""/>
        <dsp:cNvSpPr/>
      </dsp:nvSpPr>
      <dsp:spPr>
        <a:xfrm>
          <a:off x="8239548" y="430825"/>
          <a:ext cx="464724" cy="464724"/>
        </a:xfrm>
        <a:prstGeom prst="ellipse">
          <a:avLst/>
        </a:prstGeom>
        <a:solidFill>
          <a:schemeClr val="accent5">
            <a:hueOff val="-5793037"/>
            <a:satOff val="-14931"/>
            <a:lumOff val="-10084"/>
            <a:alphaOff val="0"/>
          </a:schemeClr>
        </a:solidFill>
        <a:ln w="12700" cap="flat" cmpd="sng" algn="ctr">
          <a:solidFill>
            <a:schemeClr val="accent5">
              <a:hueOff val="-5793037"/>
              <a:satOff val="-14931"/>
              <a:lumOff val="-100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lvl="0" algn="ctr" defTabSz="889000">
            <a:lnSpc>
              <a:spcPct val="90000"/>
            </a:lnSpc>
            <a:spcBef>
              <a:spcPct val="0"/>
            </a:spcBef>
            <a:spcAft>
              <a:spcPct val="35000"/>
            </a:spcAft>
          </a:pPr>
          <a:r>
            <a:rPr lang="en-US" sz="2000" kern="1200"/>
            <a:t>7</a:t>
          </a:r>
        </a:p>
      </dsp:txBody>
      <dsp:txXfrm>
        <a:off x="8307605" y="498882"/>
        <a:ext cx="328610" cy="328610"/>
      </dsp:txXfrm>
    </dsp:sp>
    <dsp:sp modelId="{5ADB18E5-5EA1-459B-8DF1-67BB61C15280}">
      <dsp:nvSpPr>
        <dsp:cNvPr id="0" name=""/>
        <dsp:cNvSpPr/>
      </dsp:nvSpPr>
      <dsp:spPr>
        <a:xfrm>
          <a:off x="7881523" y="1061156"/>
          <a:ext cx="1180776" cy="1965600"/>
        </a:xfrm>
        <a:prstGeom prst="upArrowCallout">
          <a:avLst>
            <a:gd name="adj1" fmla="val 50000"/>
            <a:gd name="adj2" fmla="val 20000"/>
            <a:gd name="adj3" fmla="val 20000"/>
            <a:gd name="adj4" fmla="val 100000"/>
          </a:avLst>
        </a:prstGeom>
        <a:solidFill>
          <a:schemeClr val="accent5">
            <a:tint val="40000"/>
            <a:alpha val="90000"/>
            <a:hueOff val="-5860663"/>
            <a:satOff val="-19854"/>
            <a:lumOff val="-2546"/>
            <a:alphaOff val="0"/>
          </a:schemeClr>
        </a:solidFill>
        <a:ln w="12700" cap="flat" cmpd="sng" algn="ctr">
          <a:solidFill>
            <a:schemeClr val="accent5">
              <a:tint val="40000"/>
              <a:alpha val="90000"/>
              <a:hueOff val="-5860663"/>
              <a:satOff val="-19854"/>
              <a:lumOff val="-25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41" tIns="165100" rIns="93141" bIns="165100" numCol="1" spcCol="1270" anchor="t" anchorCtr="0">
          <a:noAutofit/>
        </a:bodyPr>
        <a:lstStyle/>
        <a:p>
          <a:pPr lvl="0" algn="l" defTabSz="488950">
            <a:lnSpc>
              <a:spcPct val="90000"/>
            </a:lnSpc>
            <a:spcBef>
              <a:spcPct val="0"/>
            </a:spcBef>
            <a:spcAft>
              <a:spcPct val="35000"/>
            </a:spcAft>
          </a:pPr>
          <a:r>
            <a:rPr lang="en-US" sz="1100" kern="1200"/>
            <a:t>Plotting the Training and validation losses of both the models.</a:t>
          </a:r>
        </a:p>
      </dsp:txBody>
      <dsp:txXfrm>
        <a:off x="7881523" y="1297311"/>
        <a:ext cx="1180776" cy="1729445"/>
      </dsp:txXfrm>
    </dsp:sp>
    <dsp:sp modelId="{B109D579-04CB-4131-BA7A-896BACA07C2B}">
      <dsp:nvSpPr>
        <dsp:cNvPr id="0" name=""/>
        <dsp:cNvSpPr/>
      </dsp:nvSpPr>
      <dsp:spPr>
        <a:xfrm>
          <a:off x="9193496" y="663151"/>
          <a:ext cx="590347" cy="72"/>
        </a:xfrm>
        <a:prstGeom prst="rect">
          <a:avLst/>
        </a:prstGeom>
        <a:solidFill>
          <a:schemeClr val="accent5">
            <a:tint val="40000"/>
            <a:alpha val="90000"/>
            <a:hueOff val="-6153696"/>
            <a:satOff val="-20847"/>
            <a:lumOff val="-2673"/>
            <a:alphaOff val="0"/>
          </a:schemeClr>
        </a:solidFill>
        <a:ln w="12700" cap="flat" cmpd="sng" algn="ctr">
          <a:solidFill>
            <a:schemeClr val="accent5">
              <a:tint val="40000"/>
              <a:alpha val="90000"/>
              <a:hueOff val="-6153696"/>
              <a:satOff val="-20847"/>
              <a:lumOff val="-2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A2000F-442A-48B7-B888-A6B2CD27CA05}">
      <dsp:nvSpPr>
        <dsp:cNvPr id="0" name=""/>
        <dsp:cNvSpPr/>
      </dsp:nvSpPr>
      <dsp:spPr>
        <a:xfrm>
          <a:off x="9551482" y="430825"/>
          <a:ext cx="464724" cy="464724"/>
        </a:xfrm>
        <a:prstGeom prst="ellips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34" tIns="18034" rIns="18034" bIns="18034" numCol="1" spcCol="1270" anchor="ctr" anchorCtr="0">
          <a:noAutofit/>
        </a:bodyPr>
        <a:lstStyle/>
        <a:p>
          <a:pPr lvl="0" algn="ctr" defTabSz="889000">
            <a:lnSpc>
              <a:spcPct val="90000"/>
            </a:lnSpc>
            <a:spcBef>
              <a:spcPct val="0"/>
            </a:spcBef>
            <a:spcAft>
              <a:spcPct val="35000"/>
            </a:spcAft>
          </a:pPr>
          <a:r>
            <a:rPr lang="en-US" sz="2000" kern="1200"/>
            <a:t>8</a:t>
          </a:r>
        </a:p>
      </dsp:txBody>
      <dsp:txXfrm>
        <a:off x="9619539" y="498882"/>
        <a:ext cx="328610" cy="328610"/>
      </dsp:txXfrm>
    </dsp:sp>
    <dsp:sp modelId="{2E88F2EB-10DF-4536-AA4F-A24172B7C151}">
      <dsp:nvSpPr>
        <dsp:cNvPr id="0" name=""/>
        <dsp:cNvSpPr/>
      </dsp:nvSpPr>
      <dsp:spPr>
        <a:xfrm>
          <a:off x="9193496" y="1061156"/>
          <a:ext cx="1180695" cy="1965600"/>
        </a:xfrm>
        <a:prstGeom prst="upArrowCallout">
          <a:avLst>
            <a:gd name="adj1" fmla="val 50000"/>
            <a:gd name="adj2" fmla="val 20000"/>
            <a:gd name="adj3" fmla="val 20000"/>
            <a:gd name="adj4" fmla="val 10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135" tIns="165100" rIns="93135" bIns="165100" numCol="1" spcCol="1270" anchor="t" anchorCtr="0">
          <a:noAutofit/>
        </a:bodyPr>
        <a:lstStyle/>
        <a:p>
          <a:pPr lvl="0" algn="l" defTabSz="488950">
            <a:lnSpc>
              <a:spcPct val="90000"/>
            </a:lnSpc>
            <a:spcBef>
              <a:spcPct val="0"/>
            </a:spcBef>
            <a:spcAft>
              <a:spcPct val="35000"/>
            </a:spcAft>
          </a:pPr>
          <a:r>
            <a:rPr lang="en-US" sz="1100" kern="1200"/>
            <a:t>Using the 10% of the test data, prediction and calculation of performance parameter.</a:t>
          </a:r>
        </a:p>
      </dsp:txBody>
      <dsp:txXfrm>
        <a:off x="9193496" y="1297295"/>
        <a:ext cx="1180695" cy="1729461"/>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16/04/2022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16/04/2022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16/04/2022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16/04/2022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16/04/2022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16/04/2022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16/04/2022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16/04/2022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16/04/2022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16/04/2022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16/04/2022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16/04/2022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7">
            <a:extLst>
              <a:ext uri="{FF2B5EF4-FFF2-40B4-BE49-F238E27FC236}">
                <a16:creationId xmlns:a16="http://schemas.microsoft.com/office/drawing/2014/main" xmlns="" id="{787F4F1C-8D3D-4EC1-B72D-A0470A5A0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9">
            <a:extLst>
              <a:ext uri="{FF2B5EF4-FFF2-40B4-BE49-F238E27FC236}">
                <a16:creationId xmlns:a16="http://schemas.microsoft.com/office/drawing/2014/main" xmlns="" id="{D1E3DD61-64DB-46AD-B249-E273CD86B05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2" name="Group 10">
              <a:extLst>
                <a:ext uri="{FF2B5EF4-FFF2-40B4-BE49-F238E27FC236}">
                  <a16:creationId xmlns:a16="http://schemas.microsoft.com/office/drawing/2014/main" xmlns="" id="{0D7053D3-590A-4E94-B092-C96EAF744C3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xmlns="" id="{2EB67199-6FF0-4DED-89D1-BAEA95F9F5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5">
                <a:extLst>
                  <a:ext uri="{FF2B5EF4-FFF2-40B4-BE49-F238E27FC236}">
                    <a16:creationId xmlns:a16="http://schemas.microsoft.com/office/drawing/2014/main" xmlns="" id="{D1A0BEEB-C008-4150-A935-C6AAF537DA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4" name="Group 11">
              <a:extLst>
                <a:ext uri="{FF2B5EF4-FFF2-40B4-BE49-F238E27FC236}">
                  <a16:creationId xmlns:a16="http://schemas.microsoft.com/office/drawing/2014/main" xmlns="" id="{05148B0F-801C-45A1-80C1-EEC25A22A7C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xmlns="" id="{E7715ED9-C8CE-4651-82AA-1C4B5F14A0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13">
                <a:extLst>
                  <a:ext uri="{FF2B5EF4-FFF2-40B4-BE49-F238E27FC236}">
                    <a16:creationId xmlns:a16="http://schemas.microsoft.com/office/drawing/2014/main" xmlns="" id="{B911230A-EF3B-4760-9087-E4FBE05BDC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p:cNvSpPr>
            <a:spLocks noGrp="1"/>
          </p:cNvSpPr>
          <p:nvPr>
            <p:ph type="ctrTitle"/>
          </p:nvPr>
        </p:nvSpPr>
        <p:spPr>
          <a:xfrm>
            <a:off x="838199" y="1120676"/>
            <a:ext cx="7021513" cy="2308324"/>
          </a:xfrm>
        </p:spPr>
        <p:txBody>
          <a:bodyPr>
            <a:normAutofit/>
          </a:bodyPr>
          <a:lstStyle/>
          <a:p>
            <a:pPr algn="l"/>
            <a:r>
              <a:rPr lang="en-GB" sz="7200">
                <a:solidFill>
                  <a:schemeClr val="bg1"/>
                </a:solidFill>
                <a:ea typeface="+mj-lt"/>
                <a:cs typeface="+mj-lt"/>
              </a:rPr>
              <a:t>Ocular Disease Recognition</a:t>
            </a:r>
            <a:endParaRPr lang="en-GB" sz="7200">
              <a:solidFill>
                <a:schemeClr val="bg1"/>
              </a:solidFill>
              <a:cs typeface="Calibri Light"/>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51DA47-102E-2BE4-BA4C-CD948C121B52}"/>
              </a:ext>
            </a:extLst>
          </p:cNvPr>
          <p:cNvSpPr>
            <a:spLocks noGrp="1"/>
          </p:cNvSpPr>
          <p:nvPr>
            <p:ph type="title"/>
          </p:nvPr>
        </p:nvSpPr>
        <p:spPr>
          <a:xfrm>
            <a:off x="838200" y="571071"/>
            <a:ext cx="10515600" cy="1929412"/>
          </a:xfrm>
        </p:spPr>
        <p:txBody>
          <a:bodyPr>
            <a:normAutofit fontScale="90000"/>
          </a:bodyPr>
          <a:lstStyle/>
          <a:p>
            <a:r>
              <a:rPr lang="en-US">
                <a:ea typeface="+mj-lt"/>
                <a:cs typeface="+mj-lt"/>
              </a:rPr>
              <a:t>CATARACT</a:t>
            </a:r>
            <a:br>
              <a:rPr lang="en-US">
                <a:ea typeface="+mj-lt"/>
                <a:cs typeface="+mj-lt"/>
              </a:rPr>
            </a:br>
            <a:r>
              <a:rPr lang="en-US" sz="2400">
                <a:latin typeface="Times New Roman"/>
                <a:ea typeface="+mj-lt"/>
                <a:cs typeface="+mj-lt"/>
              </a:rPr>
              <a:t>1) A cataract is a cloudy area in the lens of the eye that leads to a decrease in vision.</a:t>
            </a:r>
            <a:br>
              <a:rPr lang="en-US" sz="2400">
                <a:latin typeface="Times New Roman"/>
                <a:ea typeface="+mj-lt"/>
                <a:cs typeface="+mj-lt"/>
              </a:rPr>
            </a:br>
            <a:r>
              <a:rPr lang="en-US" sz="2400">
                <a:latin typeface="Times New Roman"/>
                <a:ea typeface="+mj-lt"/>
                <a:cs typeface="+mj-lt"/>
              </a:rPr>
              <a:t>2) Cataracts often develop slowly and can affect one or both eyes. </a:t>
            </a:r>
            <a:br>
              <a:rPr lang="en-US" sz="2400">
                <a:latin typeface="Times New Roman"/>
                <a:ea typeface="+mj-lt"/>
                <a:cs typeface="+mj-lt"/>
              </a:rPr>
            </a:br>
            <a:r>
              <a:rPr lang="en-US" sz="2400">
                <a:latin typeface="Times New Roman"/>
                <a:ea typeface="+mj-lt"/>
                <a:cs typeface="+mj-lt"/>
              </a:rPr>
              <a:t>3) Symptoms may include faded colors, blurry or double vision, halos around light, trouble with bright lights, and trouble seeing at night</a:t>
            </a:r>
            <a:r>
              <a:rPr lang="en-US">
                <a:ea typeface="+mj-lt"/>
                <a:cs typeface="+mj-lt"/>
              </a:rPr>
              <a:t>.</a:t>
            </a:r>
            <a:br>
              <a:rPr lang="en-US">
                <a:ea typeface="+mj-lt"/>
                <a:cs typeface="+mj-lt"/>
              </a:rPr>
            </a:br>
            <a:endParaRPr lang="en-US">
              <a:ea typeface="+mj-lt"/>
              <a:cs typeface="+mj-lt"/>
            </a:endParaRPr>
          </a:p>
        </p:txBody>
      </p:sp>
      <p:pic>
        <p:nvPicPr>
          <p:cNvPr id="4" name="Picture 4">
            <a:extLst>
              <a:ext uri="{FF2B5EF4-FFF2-40B4-BE49-F238E27FC236}">
                <a16:creationId xmlns:a16="http://schemas.microsoft.com/office/drawing/2014/main" xmlns="" id="{73A45E3A-AFA2-7CC2-3A0D-E54DDC3BB8A8}"/>
              </a:ext>
            </a:extLst>
          </p:cNvPr>
          <p:cNvPicPr>
            <a:picLocks noGrp="1" noChangeAspect="1"/>
          </p:cNvPicPr>
          <p:nvPr>
            <p:ph idx="1"/>
          </p:nvPr>
        </p:nvPicPr>
        <p:blipFill>
          <a:blip r:embed="rId2"/>
          <a:stretch>
            <a:fillRect/>
          </a:stretch>
        </p:blipFill>
        <p:spPr>
          <a:xfrm>
            <a:off x="2991534" y="2856713"/>
            <a:ext cx="5218981" cy="2720196"/>
          </a:xfrm>
        </p:spPr>
      </p:pic>
      <p:sp>
        <p:nvSpPr>
          <p:cNvPr id="6" name="TextBox 5">
            <a:extLst>
              <a:ext uri="{FF2B5EF4-FFF2-40B4-BE49-F238E27FC236}">
                <a16:creationId xmlns:a16="http://schemas.microsoft.com/office/drawing/2014/main" xmlns="" id="{CC44296C-1358-A18A-86BA-964D3B834CB8}"/>
              </a:ext>
            </a:extLst>
          </p:cNvPr>
          <p:cNvSpPr txBox="1"/>
          <p:nvPr/>
        </p:nvSpPr>
        <p:spPr>
          <a:xfrm>
            <a:off x="3042251" y="5923161"/>
            <a:ext cx="5029198" cy="5375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solidFill>
                  <a:srgbClr val="252424"/>
                </a:solidFill>
              </a:rPr>
              <a:t>Figure 4. Retinography a) shows an entirely healthy eye and b) has Cataract</a:t>
            </a:r>
            <a:endParaRPr lang="en-US" dirty="0"/>
          </a:p>
        </p:txBody>
      </p:sp>
    </p:spTree>
    <p:extLst>
      <p:ext uri="{BB962C8B-B14F-4D97-AF65-F5344CB8AC3E}">
        <p14:creationId xmlns:p14="http://schemas.microsoft.com/office/powerpoint/2010/main" val="15964598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Content Placeholder 7">
            <a:extLst>
              <a:ext uri="{FF2B5EF4-FFF2-40B4-BE49-F238E27FC236}">
                <a16:creationId xmlns:a16="http://schemas.microsoft.com/office/drawing/2014/main" xmlns="" id="{EE5CE48A-C28F-C640-2624-719D36521E83}"/>
              </a:ext>
            </a:extLst>
          </p:cNvPr>
          <p:cNvSpPr>
            <a:spLocks noGrp="1"/>
          </p:cNvSpPr>
          <p:nvPr>
            <p:ph idx="1"/>
          </p:nvPr>
        </p:nvSpPr>
        <p:spPr>
          <a:xfrm>
            <a:off x="862366" y="2194102"/>
            <a:ext cx="3427001" cy="3908586"/>
          </a:xfrm>
        </p:spPr>
        <p:txBody>
          <a:bodyPr vert="horz" lIns="91440" tIns="45720" rIns="91440" bIns="45720" rtlCol="0">
            <a:normAutofit/>
          </a:bodyPr>
          <a:lstStyle/>
          <a:p>
            <a:r>
              <a:rPr lang="en-US" sz="2000">
                <a:ea typeface="+mn-lt"/>
                <a:cs typeface="+mn-lt"/>
              </a:rPr>
              <a:t>Flowchart of conventional machine learning based classification</a:t>
            </a:r>
            <a:endParaRPr lang="en-US" sz="2000">
              <a:latin typeface="Times New Roman"/>
              <a:cs typeface="Calibri"/>
            </a:endParaRPr>
          </a:p>
        </p:txBody>
      </p:sp>
      <p:pic>
        <p:nvPicPr>
          <p:cNvPr id="4" name="Picture 4" descr="Diagram&#10;&#10;Description automatically generated">
            <a:extLst>
              <a:ext uri="{FF2B5EF4-FFF2-40B4-BE49-F238E27FC236}">
                <a16:creationId xmlns:a16="http://schemas.microsoft.com/office/drawing/2014/main" xmlns="" id="{0BF2D108-3CDE-0688-B2EA-292E24A75542}"/>
              </a:ext>
            </a:extLst>
          </p:cNvPr>
          <p:cNvPicPr>
            <a:picLocks noChangeAspect="1"/>
          </p:cNvPicPr>
          <p:nvPr/>
        </p:nvPicPr>
        <p:blipFill>
          <a:blip r:embed="rId2"/>
          <a:stretch>
            <a:fillRect/>
          </a:stretch>
        </p:blipFill>
        <p:spPr>
          <a:xfrm>
            <a:off x="7550394" y="661916"/>
            <a:ext cx="1945267" cy="5557909"/>
          </a:xfrm>
          <a:prstGeom prst="rect">
            <a:avLst/>
          </a:prstGeom>
        </p:spPr>
      </p:pic>
    </p:spTree>
    <p:extLst>
      <p:ext uri="{BB962C8B-B14F-4D97-AF65-F5344CB8AC3E}">
        <p14:creationId xmlns:p14="http://schemas.microsoft.com/office/powerpoint/2010/main" val="10449643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D769608-15E8-4F8E-86A7-15B9E494CC24}"/>
              </a:ext>
            </a:extLst>
          </p:cNvPr>
          <p:cNvSpPr>
            <a:spLocks noGrp="1"/>
          </p:cNvSpPr>
          <p:nvPr>
            <p:ph type="title"/>
          </p:nvPr>
        </p:nvSpPr>
        <p:spPr>
          <a:xfrm>
            <a:off x="838200" y="585216"/>
            <a:ext cx="10515600" cy="1325563"/>
          </a:xfrm>
        </p:spPr>
        <p:txBody>
          <a:bodyPr vert="horz" lIns="91440" tIns="45720" rIns="91440" bIns="45720" rtlCol="0">
            <a:normAutofit/>
          </a:bodyPr>
          <a:lstStyle/>
          <a:p>
            <a:r>
              <a:rPr lang="en-US">
                <a:solidFill>
                  <a:schemeClr val="bg1"/>
                </a:solidFill>
              </a:rPr>
              <a:t>Image preprocessing</a:t>
            </a:r>
          </a:p>
        </p:txBody>
      </p:sp>
      <p:pic>
        <p:nvPicPr>
          <p:cNvPr id="4" name="Picture 4" descr="Chart, diagram&#10;&#10;Description automatically generated">
            <a:extLst>
              <a:ext uri="{FF2B5EF4-FFF2-40B4-BE49-F238E27FC236}">
                <a16:creationId xmlns:a16="http://schemas.microsoft.com/office/drawing/2014/main" xmlns="" id="{D8C2AB8E-5456-D41C-BD2E-FDA286FB542E}"/>
              </a:ext>
            </a:extLst>
          </p:cNvPr>
          <p:cNvPicPr>
            <a:picLocks noChangeAspect="1"/>
          </p:cNvPicPr>
          <p:nvPr/>
        </p:nvPicPr>
        <p:blipFill rotWithShape="1">
          <a:blip r:embed="rId2"/>
          <a:srcRect l="3735" r="3" b="3"/>
          <a:stretch/>
        </p:blipFill>
        <p:spPr>
          <a:xfrm>
            <a:off x="841248" y="2516777"/>
            <a:ext cx="6236208" cy="3660185"/>
          </a:xfrm>
          <a:prstGeom prst="rect">
            <a:avLst/>
          </a:prstGeom>
        </p:spPr>
      </p:pic>
      <p:sp>
        <p:nvSpPr>
          <p:cNvPr id="15" name="Content Placeholder 14">
            <a:extLst>
              <a:ext uri="{FF2B5EF4-FFF2-40B4-BE49-F238E27FC236}">
                <a16:creationId xmlns:a16="http://schemas.microsoft.com/office/drawing/2014/main" xmlns="" id="{C55E13DB-49E8-02C5-71C4-43F17BB97E84}"/>
              </a:ext>
            </a:extLst>
          </p:cNvPr>
          <p:cNvSpPr>
            <a:spLocks noGrp="1"/>
          </p:cNvSpPr>
          <p:nvPr>
            <p:ph idx="1"/>
          </p:nvPr>
        </p:nvSpPr>
        <p:spPr>
          <a:xfrm>
            <a:off x="7546848" y="2516777"/>
            <a:ext cx="3803904" cy="3660185"/>
          </a:xfrm>
        </p:spPr>
        <p:txBody>
          <a:bodyPr anchor="ctr">
            <a:normAutofit/>
          </a:bodyPr>
          <a:lstStyle/>
          <a:p>
            <a:r>
              <a:rPr lang="en-US" sz="2200">
                <a:cs typeface="Calibri"/>
              </a:rPr>
              <a:t>Channel Wise Splitting</a:t>
            </a:r>
          </a:p>
          <a:p>
            <a:endParaRPr lang="en-US" sz="2200">
              <a:cs typeface="Calibri"/>
            </a:endParaRPr>
          </a:p>
          <a:p>
            <a:r>
              <a:rPr lang="en-US" sz="2200">
                <a:cs typeface="Calibri"/>
              </a:rPr>
              <a:t>Plotting histogram </a:t>
            </a:r>
          </a:p>
          <a:p>
            <a:endParaRPr lang="en-US" sz="2200">
              <a:cs typeface="Calibri"/>
            </a:endParaRPr>
          </a:p>
          <a:p>
            <a:r>
              <a:rPr lang="en-US" sz="2200">
                <a:cs typeface="Calibri"/>
              </a:rPr>
              <a:t>Analyzing histogram</a:t>
            </a:r>
          </a:p>
        </p:txBody>
      </p:sp>
    </p:spTree>
    <p:extLst>
      <p:ext uri="{BB962C8B-B14F-4D97-AF65-F5344CB8AC3E}">
        <p14:creationId xmlns:p14="http://schemas.microsoft.com/office/powerpoint/2010/main" val="2650535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E08CC71-FB9C-6DD6-3A70-00E8F96988FE}"/>
              </a:ext>
            </a:extLst>
          </p:cNvPr>
          <p:cNvSpPr>
            <a:spLocks noGrp="1"/>
          </p:cNvSpPr>
          <p:nvPr>
            <p:ph type="title"/>
          </p:nvPr>
        </p:nvSpPr>
        <p:spPr>
          <a:xfrm>
            <a:off x="838200" y="585216"/>
            <a:ext cx="10515600" cy="1325563"/>
          </a:xfrm>
        </p:spPr>
        <p:txBody>
          <a:bodyPr>
            <a:normAutofit/>
          </a:bodyPr>
          <a:lstStyle/>
          <a:p>
            <a:r>
              <a:rPr lang="en-GB">
                <a:solidFill>
                  <a:schemeClr val="bg1"/>
                </a:solidFill>
                <a:cs typeface="Calibri Light"/>
              </a:rPr>
              <a:t>Converting to Grayscale</a:t>
            </a:r>
          </a:p>
        </p:txBody>
      </p:sp>
      <p:sp>
        <p:nvSpPr>
          <p:cNvPr id="17" name="Content Placeholder 7">
            <a:extLst>
              <a:ext uri="{FF2B5EF4-FFF2-40B4-BE49-F238E27FC236}">
                <a16:creationId xmlns:a16="http://schemas.microsoft.com/office/drawing/2014/main" xmlns="" id="{5F5F5993-25D8-3216-4E25-7FB257897409}"/>
              </a:ext>
            </a:extLst>
          </p:cNvPr>
          <p:cNvSpPr>
            <a:spLocks noGrp="1"/>
          </p:cNvSpPr>
          <p:nvPr>
            <p:ph idx="1"/>
          </p:nvPr>
        </p:nvSpPr>
        <p:spPr>
          <a:xfrm>
            <a:off x="7797368" y="2516777"/>
            <a:ext cx="3563822" cy="3660185"/>
          </a:xfrm>
        </p:spPr>
        <p:txBody>
          <a:bodyPr anchor="ctr">
            <a:normAutofit/>
          </a:bodyPr>
          <a:lstStyle/>
          <a:p>
            <a:r>
              <a:rPr lang="en-US" sz="2200">
                <a:cs typeface="Calibri"/>
              </a:rPr>
              <a:t>As can be seen Green channel has maximum contrast so extract only Green Channel</a:t>
            </a:r>
            <a:endParaRPr lang="en-US" sz="2200"/>
          </a:p>
        </p:txBody>
      </p:sp>
      <p:pic>
        <p:nvPicPr>
          <p:cNvPr id="3" name="Picture 4" descr="Diagram&#10;&#10;Description automatically generated">
            <a:extLst>
              <a:ext uri="{FF2B5EF4-FFF2-40B4-BE49-F238E27FC236}">
                <a16:creationId xmlns:a16="http://schemas.microsoft.com/office/drawing/2014/main" xmlns="" id="{43D0A439-FADA-C9F3-E26B-56D19DB9CD12}"/>
              </a:ext>
            </a:extLst>
          </p:cNvPr>
          <p:cNvPicPr>
            <a:picLocks noChangeAspect="1"/>
          </p:cNvPicPr>
          <p:nvPr/>
        </p:nvPicPr>
        <p:blipFill>
          <a:blip r:embed="rId2"/>
          <a:stretch>
            <a:fillRect/>
          </a:stretch>
        </p:blipFill>
        <p:spPr>
          <a:xfrm>
            <a:off x="935277" y="2518181"/>
            <a:ext cx="6960295" cy="3846679"/>
          </a:xfrm>
          <a:prstGeom prst="rect">
            <a:avLst/>
          </a:prstGeom>
        </p:spPr>
      </p:pic>
    </p:spTree>
    <p:extLst>
      <p:ext uri="{BB962C8B-B14F-4D97-AF65-F5344CB8AC3E}">
        <p14:creationId xmlns:p14="http://schemas.microsoft.com/office/powerpoint/2010/main" val="8680442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AE66539-3072-257D-F165-D6F462595F6F}"/>
              </a:ext>
            </a:extLst>
          </p:cNvPr>
          <p:cNvSpPr>
            <a:spLocks noGrp="1"/>
          </p:cNvSpPr>
          <p:nvPr>
            <p:ph type="title"/>
          </p:nvPr>
        </p:nvSpPr>
        <p:spPr>
          <a:xfrm>
            <a:off x="838200" y="585216"/>
            <a:ext cx="10515600" cy="1325563"/>
          </a:xfrm>
        </p:spPr>
        <p:txBody>
          <a:bodyPr>
            <a:normAutofit/>
          </a:bodyPr>
          <a:lstStyle/>
          <a:p>
            <a:r>
              <a:rPr lang="en-GB">
                <a:solidFill>
                  <a:schemeClr val="bg1"/>
                </a:solidFill>
                <a:cs typeface="Calibri Light"/>
              </a:rPr>
              <a:t>Contrast Limited Adaptive Histogram Equalization</a:t>
            </a:r>
            <a:endParaRPr lang="en-GB">
              <a:solidFill>
                <a:schemeClr val="bg1"/>
              </a:solidFill>
            </a:endParaRPr>
          </a:p>
        </p:txBody>
      </p:sp>
      <p:sp>
        <p:nvSpPr>
          <p:cNvPr id="8" name="Content Placeholder 7">
            <a:extLst>
              <a:ext uri="{FF2B5EF4-FFF2-40B4-BE49-F238E27FC236}">
                <a16:creationId xmlns:a16="http://schemas.microsoft.com/office/drawing/2014/main" xmlns="" id="{E2733BF7-732E-A17C-45A9-2CA4780CD5C6}"/>
              </a:ext>
            </a:extLst>
          </p:cNvPr>
          <p:cNvSpPr>
            <a:spLocks noGrp="1"/>
          </p:cNvSpPr>
          <p:nvPr>
            <p:ph idx="1"/>
          </p:nvPr>
        </p:nvSpPr>
        <p:spPr>
          <a:xfrm>
            <a:off x="7943505" y="2516777"/>
            <a:ext cx="3417685" cy="3660185"/>
          </a:xfrm>
        </p:spPr>
        <p:txBody>
          <a:bodyPr anchor="ctr">
            <a:normAutofit/>
          </a:bodyPr>
          <a:lstStyle/>
          <a:p>
            <a:r>
              <a:rPr lang="en-US" sz="2200">
                <a:cs typeface="Calibri"/>
              </a:rPr>
              <a:t>Applying CLAHE for contrast Enhancement</a:t>
            </a:r>
          </a:p>
        </p:txBody>
      </p:sp>
      <p:pic>
        <p:nvPicPr>
          <p:cNvPr id="3" name="Picture 4" descr="A picture containing text, indoor&#10;&#10;Description automatically generated">
            <a:extLst>
              <a:ext uri="{FF2B5EF4-FFF2-40B4-BE49-F238E27FC236}">
                <a16:creationId xmlns:a16="http://schemas.microsoft.com/office/drawing/2014/main" xmlns="" id="{8420383D-8011-9210-F036-0175D865AD59}"/>
              </a:ext>
            </a:extLst>
          </p:cNvPr>
          <p:cNvPicPr>
            <a:picLocks noChangeAspect="1"/>
          </p:cNvPicPr>
          <p:nvPr/>
        </p:nvPicPr>
        <p:blipFill>
          <a:blip r:embed="rId2"/>
          <a:stretch>
            <a:fillRect/>
          </a:stretch>
        </p:blipFill>
        <p:spPr>
          <a:xfrm>
            <a:off x="966592" y="2609595"/>
            <a:ext cx="6866349" cy="3903933"/>
          </a:xfrm>
          <a:prstGeom prst="rect">
            <a:avLst/>
          </a:prstGeom>
        </p:spPr>
      </p:pic>
    </p:spTree>
    <p:extLst>
      <p:ext uri="{BB962C8B-B14F-4D97-AF65-F5344CB8AC3E}">
        <p14:creationId xmlns:p14="http://schemas.microsoft.com/office/powerpoint/2010/main" val="4154970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C5EF387-E18D-3CD2-1CF8-2D0B31916DAD}"/>
              </a:ext>
            </a:extLst>
          </p:cNvPr>
          <p:cNvSpPr>
            <a:spLocks noGrp="1"/>
          </p:cNvSpPr>
          <p:nvPr>
            <p:ph type="title"/>
          </p:nvPr>
        </p:nvSpPr>
        <p:spPr>
          <a:xfrm>
            <a:off x="838200" y="585216"/>
            <a:ext cx="10515600" cy="1325563"/>
          </a:xfrm>
        </p:spPr>
        <p:txBody>
          <a:bodyPr>
            <a:normAutofit/>
          </a:bodyPr>
          <a:lstStyle/>
          <a:p>
            <a:r>
              <a:rPr lang="en-GB">
                <a:solidFill>
                  <a:schemeClr val="bg1"/>
                </a:solidFill>
                <a:cs typeface="Calibri Light"/>
              </a:rPr>
              <a:t>Erosion</a:t>
            </a:r>
            <a:endParaRPr lang="en-GB">
              <a:solidFill>
                <a:schemeClr val="bg1"/>
              </a:solidFill>
            </a:endParaRPr>
          </a:p>
        </p:txBody>
      </p:sp>
      <p:sp>
        <p:nvSpPr>
          <p:cNvPr id="8" name="Content Placeholder 7">
            <a:extLst>
              <a:ext uri="{FF2B5EF4-FFF2-40B4-BE49-F238E27FC236}">
                <a16:creationId xmlns:a16="http://schemas.microsoft.com/office/drawing/2014/main" xmlns="" id="{A1AF2134-AC91-0D0E-1A03-D1A09CBFA484}"/>
              </a:ext>
            </a:extLst>
          </p:cNvPr>
          <p:cNvSpPr>
            <a:spLocks noGrp="1"/>
          </p:cNvSpPr>
          <p:nvPr>
            <p:ph idx="1"/>
          </p:nvPr>
        </p:nvSpPr>
        <p:spPr>
          <a:xfrm>
            <a:off x="7546848" y="2516777"/>
            <a:ext cx="3803904" cy="3660185"/>
          </a:xfrm>
        </p:spPr>
        <p:txBody>
          <a:bodyPr anchor="ctr">
            <a:normAutofit/>
          </a:bodyPr>
          <a:lstStyle/>
          <a:p>
            <a:pPr algn="just"/>
            <a:r>
              <a:rPr lang="en-US" sz="1800">
                <a:ea typeface="+mn-lt"/>
                <a:cs typeface="+mn-lt"/>
              </a:rPr>
              <a:t>Shrinks the image pixels i.e. it is used for shrinking of element A by using element B.</a:t>
            </a:r>
            <a:endParaRPr lang="en-US" sz="1800">
              <a:cs typeface="Calibri" panose="020F0502020204030204"/>
            </a:endParaRPr>
          </a:p>
          <a:p>
            <a:pPr algn="just"/>
            <a:r>
              <a:rPr lang="en-US" sz="1800">
                <a:ea typeface="+mn-lt"/>
                <a:cs typeface="+mn-lt"/>
              </a:rPr>
              <a:t>Removes pixels on object boundaries.</a:t>
            </a:r>
            <a:endParaRPr lang="en-US" sz="1800">
              <a:cs typeface="Calibri"/>
            </a:endParaRPr>
          </a:p>
          <a:p>
            <a:pPr algn="just"/>
            <a:r>
              <a:rPr lang="en-US" sz="1800">
                <a:ea typeface="+mn-lt"/>
                <a:cs typeface="+mn-lt"/>
              </a:rPr>
              <a:t>The value of the output pixel is the minimum value of all the pixels in the neighborhood. A pixel is set to 0 if any of the neighboring pixels have the value 0.</a:t>
            </a:r>
            <a:endParaRPr lang="en-US" sz="1800"/>
          </a:p>
          <a:p>
            <a:endParaRPr lang="en-US" sz="2200">
              <a:cs typeface="Calibri"/>
            </a:endParaRPr>
          </a:p>
        </p:txBody>
      </p:sp>
      <p:pic>
        <p:nvPicPr>
          <p:cNvPr id="3" name="Picture 4" descr="Diagram&#10;&#10;Description automatically generated">
            <a:extLst>
              <a:ext uri="{FF2B5EF4-FFF2-40B4-BE49-F238E27FC236}">
                <a16:creationId xmlns:a16="http://schemas.microsoft.com/office/drawing/2014/main" xmlns="" id="{2F1DC4D6-9AD6-561E-1E1A-9A3240677E83}"/>
              </a:ext>
            </a:extLst>
          </p:cNvPr>
          <p:cNvPicPr>
            <a:picLocks noChangeAspect="1"/>
          </p:cNvPicPr>
          <p:nvPr/>
        </p:nvPicPr>
        <p:blipFill>
          <a:blip r:embed="rId2"/>
          <a:stretch>
            <a:fillRect/>
          </a:stretch>
        </p:blipFill>
        <p:spPr>
          <a:xfrm>
            <a:off x="841332" y="2563633"/>
            <a:ext cx="6709775" cy="3870597"/>
          </a:xfrm>
          <a:prstGeom prst="rect">
            <a:avLst/>
          </a:prstGeom>
        </p:spPr>
      </p:pic>
    </p:spTree>
    <p:extLst>
      <p:ext uri="{BB962C8B-B14F-4D97-AF65-F5344CB8AC3E}">
        <p14:creationId xmlns:p14="http://schemas.microsoft.com/office/powerpoint/2010/main" val="76819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1E090AC-80B3-E0AD-A7A6-2FED17444C9E}"/>
              </a:ext>
            </a:extLst>
          </p:cNvPr>
          <p:cNvSpPr>
            <a:spLocks noGrp="1"/>
          </p:cNvSpPr>
          <p:nvPr>
            <p:ph type="title"/>
          </p:nvPr>
        </p:nvSpPr>
        <p:spPr>
          <a:xfrm>
            <a:off x="838200" y="585216"/>
            <a:ext cx="10515600" cy="1325563"/>
          </a:xfrm>
        </p:spPr>
        <p:txBody>
          <a:bodyPr>
            <a:normAutofit/>
          </a:bodyPr>
          <a:lstStyle/>
          <a:p>
            <a:r>
              <a:rPr lang="en-GB">
                <a:solidFill>
                  <a:schemeClr val="bg1"/>
                </a:solidFill>
                <a:cs typeface="Calibri Light"/>
              </a:rPr>
              <a:t>Edge Detection</a:t>
            </a:r>
            <a:endParaRPr lang="en-GB">
              <a:solidFill>
                <a:schemeClr val="bg1"/>
              </a:solidFill>
            </a:endParaRPr>
          </a:p>
        </p:txBody>
      </p:sp>
      <p:pic>
        <p:nvPicPr>
          <p:cNvPr id="4" name="Picture 4" descr="Shape&#10;&#10;Description automatically generated">
            <a:extLst>
              <a:ext uri="{FF2B5EF4-FFF2-40B4-BE49-F238E27FC236}">
                <a16:creationId xmlns:a16="http://schemas.microsoft.com/office/drawing/2014/main" xmlns="" id="{239FC2A3-6904-97B3-9752-34E11E5E31E3}"/>
              </a:ext>
            </a:extLst>
          </p:cNvPr>
          <p:cNvPicPr>
            <a:picLocks noChangeAspect="1"/>
          </p:cNvPicPr>
          <p:nvPr/>
        </p:nvPicPr>
        <p:blipFill rotWithShape="1">
          <a:blip r:embed="rId2"/>
          <a:srcRect l="7005" r="4823"/>
          <a:stretch/>
        </p:blipFill>
        <p:spPr>
          <a:xfrm>
            <a:off x="976947" y="2516777"/>
            <a:ext cx="6236208" cy="3660185"/>
          </a:xfrm>
          <a:prstGeom prst="rect">
            <a:avLst/>
          </a:prstGeom>
        </p:spPr>
      </p:pic>
      <p:sp>
        <p:nvSpPr>
          <p:cNvPr id="8" name="Content Placeholder 7">
            <a:extLst>
              <a:ext uri="{FF2B5EF4-FFF2-40B4-BE49-F238E27FC236}">
                <a16:creationId xmlns:a16="http://schemas.microsoft.com/office/drawing/2014/main" xmlns="" id="{A1BBAB0E-17F6-E484-9CD8-10EC80A3D3B5}"/>
              </a:ext>
            </a:extLst>
          </p:cNvPr>
          <p:cNvSpPr>
            <a:spLocks noGrp="1"/>
          </p:cNvSpPr>
          <p:nvPr>
            <p:ph idx="1"/>
          </p:nvPr>
        </p:nvSpPr>
        <p:spPr>
          <a:xfrm>
            <a:off x="7546848" y="2516777"/>
            <a:ext cx="3803904" cy="3660185"/>
          </a:xfrm>
        </p:spPr>
        <p:txBody>
          <a:bodyPr anchor="ctr">
            <a:normAutofit/>
          </a:bodyPr>
          <a:lstStyle/>
          <a:p>
            <a:r>
              <a:rPr lang="en-US" sz="2200">
                <a:cs typeface="Calibri"/>
              </a:rPr>
              <a:t>Canny edge detection is used </a:t>
            </a:r>
          </a:p>
        </p:txBody>
      </p:sp>
    </p:spTree>
    <p:extLst>
      <p:ext uri="{BB962C8B-B14F-4D97-AF65-F5344CB8AC3E}">
        <p14:creationId xmlns:p14="http://schemas.microsoft.com/office/powerpoint/2010/main" val="578143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657BB5B-ED6D-E03B-8A7F-7D4366594E80}"/>
              </a:ext>
            </a:extLst>
          </p:cNvPr>
          <p:cNvSpPr>
            <a:spLocks noGrp="1"/>
          </p:cNvSpPr>
          <p:nvPr>
            <p:ph type="title"/>
          </p:nvPr>
        </p:nvSpPr>
        <p:spPr>
          <a:xfrm>
            <a:off x="838200" y="585216"/>
            <a:ext cx="10515600" cy="1325563"/>
          </a:xfrm>
        </p:spPr>
        <p:txBody>
          <a:bodyPr>
            <a:normAutofit/>
          </a:bodyPr>
          <a:lstStyle/>
          <a:p>
            <a:r>
              <a:rPr lang="en-GB">
                <a:solidFill>
                  <a:schemeClr val="bg1"/>
                </a:solidFill>
                <a:cs typeface="Calibri Light"/>
              </a:rPr>
              <a:t>Bottom Hat </a:t>
            </a:r>
            <a:endParaRPr lang="en-GB">
              <a:solidFill>
                <a:schemeClr val="bg1"/>
              </a:solidFill>
            </a:endParaRPr>
          </a:p>
        </p:txBody>
      </p:sp>
      <p:sp>
        <p:nvSpPr>
          <p:cNvPr id="8" name="Content Placeholder 7">
            <a:extLst>
              <a:ext uri="{FF2B5EF4-FFF2-40B4-BE49-F238E27FC236}">
                <a16:creationId xmlns:a16="http://schemas.microsoft.com/office/drawing/2014/main" xmlns="" id="{1CAD5346-C0B5-CC61-5F48-3BC1B90EF8D4}"/>
              </a:ext>
            </a:extLst>
          </p:cNvPr>
          <p:cNvSpPr>
            <a:spLocks noGrp="1"/>
          </p:cNvSpPr>
          <p:nvPr>
            <p:ph idx="1"/>
          </p:nvPr>
        </p:nvSpPr>
        <p:spPr>
          <a:xfrm>
            <a:off x="7546848" y="2516777"/>
            <a:ext cx="3803904" cy="3660185"/>
          </a:xfrm>
        </p:spPr>
        <p:txBody>
          <a:bodyPr anchor="ctr">
            <a:normAutofit/>
          </a:bodyPr>
          <a:lstStyle/>
          <a:p>
            <a:r>
              <a:rPr lang="en-US" sz="2200" b="1">
                <a:ea typeface="+mn-lt"/>
                <a:cs typeface="+mn-lt"/>
              </a:rPr>
              <a:t>By using Bottom-hat transform, it is possible to obtain details of the image as the edge, surface and size. This process allows extracting the dark features.</a:t>
            </a:r>
            <a:endParaRPr lang="en-US" sz="2200"/>
          </a:p>
        </p:txBody>
      </p:sp>
      <p:pic>
        <p:nvPicPr>
          <p:cNvPr id="5" name="Picture 5" descr="A picture containing shape&#10;&#10;Description automatically generated">
            <a:extLst>
              <a:ext uri="{FF2B5EF4-FFF2-40B4-BE49-F238E27FC236}">
                <a16:creationId xmlns:a16="http://schemas.microsoft.com/office/drawing/2014/main" xmlns="" id="{600060F4-4FC0-45B0-DBBF-F55C1956C635}"/>
              </a:ext>
            </a:extLst>
          </p:cNvPr>
          <p:cNvPicPr>
            <a:picLocks noChangeAspect="1"/>
          </p:cNvPicPr>
          <p:nvPr/>
        </p:nvPicPr>
        <p:blipFill>
          <a:blip r:embed="rId2"/>
          <a:stretch>
            <a:fillRect/>
          </a:stretch>
        </p:blipFill>
        <p:spPr>
          <a:xfrm>
            <a:off x="874295" y="2733818"/>
            <a:ext cx="6584515" cy="3578299"/>
          </a:xfrm>
          <a:prstGeom prst="rect">
            <a:avLst/>
          </a:prstGeom>
        </p:spPr>
      </p:pic>
    </p:spTree>
    <p:extLst>
      <p:ext uri="{BB962C8B-B14F-4D97-AF65-F5344CB8AC3E}">
        <p14:creationId xmlns:p14="http://schemas.microsoft.com/office/powerpoint/2010/main" val="1191540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06E44B0-36E2-A5B2-0A1D-5C30701A1790}"/>
              </a:ext>
            </a:extLst>
          </p:cNvPr>
          <p:cNvSpPr>
            <a:spLocks noGrp="1"/>
          </p:cNvSpPr>
          <p:nvPr>
            <p:ph type="title"/>
          </p:nvPr>
        </p:nvSpPr>
        <p:spPr>
          <a:xfrm>
            <a:off x="7531610" y="365125"/>
            <a:ext cx="3822189" cy="1899912"/>
          </a:xfrm>
        </p:spPr>
        <p:txBody>
          <a:bodyPr>
            <a:normAutofit/>
          </a:bodyPr>
          <a:lstStyle/>
          <a:p>
            <a:r>
              <a:rPr lang="en-GB" sz="4000">
                <a:ea typeface="Calibri Light"/>
                <a:cs typeface="Calibri Light"/>
              </a:rPr>
              <a:t>Exudates Detection</a:t>
            </a:r>
            <a:endParaRPr lang="en-GB" sz="4000"/>
          </a:p>
        </p:txBody>
      </p:sp>
      <p:pic>
        <p:nvPicPr>
          <p:cNvPr id="4" name="Picture 4" descr="Shape&#10;&#10;Description automatically generated">
            <a:extLst>
              <a:ext uri="{FF2B5EF4-FFF2-40B4-BE49-F238E27FC236}">
                <a16:creationId xmlns:a16="http://schemas.microsoft.com/office/drawing/2014/main" xmlns="" id="{D7E69C7E-3EAF-1C41-E4F4-AADF5E71F4B8}"/>
              </a:ext>
            </a:extLst>
          </p:cNvPr>
          <p:cNvPicPr>
            <a:picLocks noChangeAspect="1"/>
          </p:cNvPicPr>
          <p:nvPr/>
        </p:nvPicPr>
        <p:blipFill rotWithShape="1">
          <a:blip r:embed="rId2"/>
          <a:srcRect l="22" r="1366" b="2"/>
          <a:stretch/>
        </p:blipFill>
        <p:spPr>
          <a:xfrm>
            <a:off x="354905" y="563681"/>
            <a:ext cx="5882117" cy="5814155"/>
          </a:xfrm>
          <a:prstGeom prst="rect">
            <a:avLst/>
          </a:prstGeom>
        </p:spPr>
      </p:pic>
    </p:spTree>
    <p:extLst>
      <p:ext uri="{BB962C8B-B14F-4D97-AF65-F5344CB8AC3E}">
        <p14:creationId xmlns:p14="http://schemas.microsoft.com/office/powerpoint/2010/main" val="3406258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99DCBA0-F608-5F66-3966-216B047CEE93}"/>
              </a:ext>
            </a:extLst>
          </p:cNvPr>
          <p:cNvSpPr>
            <a:spLocks noGrp="1"/>
          </p:cNvSpPr>
          <p:nvPr>
            <p:ph type="title"/>
          </p:nvPr>
        </p:nvSpPr>
        <p:spPr>
          <a:xfrm>
            <a:off x="838200" y="585216"/>
            <a:ext cx="10515600" cy="1325563"/>
          </a:xfrm>
        </p:spPr>
        <p:txBody>
          <a:bodyPr>
            <a:normAutofit/>
          </a:bodyPr>
          <a:lstStyle/>
          <a:p>
            <a:r>
              <a:rPr lang="en-GB">
                <a:solidFill>
                  <a:schemeClr val="bg1"/>
                </a:solidFill>
                <a:ea typeface="Calibri Light"/>
                <a:cs typeface="Calibri Light"/>
              </a:rPr>
              <a:t>Removing Blood Vessel </a:t>
            </a:r>
            <a:endParaRPr lang="en-GB">
              <a:solidFill>
                <a:schemeClr val="bg1"/>
              </a:solidFill>
            </a:endParaRPr>
          </a:p>
        </p:txBody>
      </p:sp>
      <p:pic>
        <p:nvPicPr>
          <p:cNvPr id="4" name="Picture 4" descr="Shape, bubble chart&#10;&#10;Description automatically generated">
            <a:extLst>
              <a:ext uri="{FF2B5EF4-FFF2-40B4-BE49-F238E27FC236}">
                <a16:creationId xmlns:a16="http://schemas.microsoft.com/office/drawing/2014/main" xmlns="" id="{E7D4F094-D1BD-4EDC-C5B9-A236BFC64F3D}"/>
              </a:ext>
            </a:extLst>
          </p:cNvPr>
          <p:cNvPicPr>
            <a:picLocks noChangeAspect="1"/>
          </p:cNvPicPr>
          <p:nvPr/>
        </p:nvPicPr>
        <p:blipFill rotWithShape="1">
          <a:blip r:embed="rId2"/>
          <a:srcRect l="7995" r="-2" b="-2"/>
          <a:stretch/>
        </p:blipFill>
        <p:spPr>
          <a:xfrm>
            <a:off x="841248" y="2516777"/>
            <a:ext cx="6810317" cy="3994212"/>
          </a:xfrm>
          <a:prstGeom prst="rect">
            <a:avLst/>
          </a:prstGeom>
        </p:spPr>
      </p:pic>
      <p:sp>
        <p:nvSpPr>
          <p:cNvPr id="8" name="Content Placeholder 7">
            <a:extLst>
              <a:ext uri="{FF2B5EF4-FFF2-40B4-BE49-F238E27FC236}">
                <a16:creationId xmlns:a16="http://schemas.microsoft.com/office/drawing/2014/main" xmlns="" id="{4BBADA9B-4AAE-0AAE-E322-3AF447A5F46E}"/>
              </a:ext>
            </a:extLst>
          </p:cNvPr>
          <p:cNvSpPr>
            <a:spLocks noGrp="1"/>
          </p:cNvSpPr>
          <p:nvPr>
            <p:ph idx="1"/>
          </p:nvPr>
        </p:nvSpPr>
        <p:spPr>
          <a:xfrm>
            <a:off x="7974820" y="2516777"/>
            <a:ext cx="3386370" cy="3660185"/>
          </a:xfrm>
        </p:spPr>
        <p:txBody>
          <a:bodyPr anchor="ctr">
            <a:normAutofit/>
          </a:bodyPr>
          <a:lstStyle/>
          <a:p>
            <a:r>
              <a:rPr lang="en-US" sz="2200">
                <a:ea typeface="Calibri"/>
                <a:cs typeface="Calibri"/>
              </a:rPr>
              <a:t>Dilation on Red Channel</a:t>
            </a:r>
            <a:endParaRPr lang="en-US" sz="2200"/>
          </a:p>
        </p:txBody>
      </p:sp>
    </p:spTree>
    <p:extLst>
      <p:ext uri="{BB962C8B-B14F-4D97-AF65-F5344CB8AC3E}">
        <p14:creationId xmlns:p14="http://schemas.microsoft.com/office/powerpoint/2010/main" val="23541568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117AC542-7C86-A193-8203-5808273AC11A}"/>
              </a:ext>
            </a:extLst>
          </p:cNvPr>
          <p:cNvSpPr>
            <a:spLocks noGrp="1"/>
          </p:cNvSpPr>
          <p:nvPr>
            <p:ph type="title"/>
          </p:nvPr>
        </p:nvSpPr>
        <p:spPr>
          <a:xfrm>
            <a:off x="1137036" y="548640"/>
            <a:ext cx="9543405" cy="1188720"/>
          </a:xfrm>
        </p:spPr>
        <p:txBody>
          <a:bodyPr>
            <a:normAutofit/>
          </a:bodyPr>
          <a:lstStyle/>
          <a:p>
            <a:r>
              <a:rPr lang="en-GB">
                <a:solidFill>
                  <a:schemeClr val="tx1">
                    <a:lumMod val="85000"/>
                    <a:lumOff val="15000"/>
                  </a:schemeClr>
                </a:solidFill>
                <a:cs typeface="Calibri Light"/>
              </a:rPr>
              <a:t>Team Members</a:t>
            </a:r>
          </a:p>
        </p:txBody>
      </p:sp>
      <p:sp>
        <p:nvSpPr>
          <p:cNvPr id="3" name="Content Placeholder 2">
            <a:extLst>
              <a:ext uri="{FF2B5EF4-FFF2-40B4-BE49-F238E27FC236}">
                <a16:creationId xmlns:a16="http://schemas.microsoft.com/office/drawing/2014/main" xmlns="" id="{15FAC32D-D67C-D479-B569-45D1C55502C0}"/>
              </a:ext>
            </a:extLst>
          </p:cNvPr>
          <p:cNvSpPr>
            <a:spLocks noGrp="1"/>
          </p:cNvSpPr>
          <p:nvPr>
            <p:ph idx="1"/>
          </p:nvPr>
        </p:nvSpPr>
        <p:spPr>
          <a:xfrm>
            <a:off x="1957987" y="2431765"/>
            <a:ext cx="8276026" cy="3320031"/>
          </a:xfrm>
        </p:spPr>
        <p:txBody>
          <a:bodyPr anchor="ctr">
            <a:normAutofit/>
          </a:bodyPr>
          <a:lstStyle/>
          <a:p>
            <a:r>
              <a:rPr lang="en-GB" sz="2000" b="1" dirty="0">
                <a:ea typeface="+mn-lt"/>
                <a:cs typeface="+mn-lt"/>
              </a:rPr>
              <a:t>Suraj Rajeshwar Bhute [21MM61R03] </a:t>
            </a:r>
            <a:r>
              <a:rPr lang="en-GB" sz="2000" dirty="0">
                <a:ea typeface="+mn-lt"/>
                <a:cs typeface="+mn-lt"/>
              </a:rPr>
              <a:t>-   Implementation of VGG16 model from scratch and through Transfer Learning</a:t>
            </a:r>
            <a:endParaRPr lang="en-US" dirty="0">
              <a:cs typeface="Calibri" panose="020F0502020204030204"/>
            </a:endParaRPr>
          </a:p>
          <a:p>
            <a:r>
              <a:rPr lang="en-GB" sz="2000" b="1" dirty="0">
                <a:ea typeface="+mn-lt"/>
                <a:cs typeface="+mn-lt"/>
              </a:rPr>
              <a:t>Abhishek Naresh Selokar [21MM62R10] </a:t>
            </a:r>
            <a:r>
              <a:rPr lang="en-GB" sz="2000" dirty="0">
                <a:ea typeface="+mn-lt"/>
                <a:cs typeface="+mn-lt"/>
              </a:rPr>
              <a:t>- Image Pre-processing and applying  Machine Learning models</a:t>
            </a:r>
            <a:endParaRPr lang="en-GB" dirty="0">
              <a:cs typeface="Calibri" panose="020F0502020204030204"/>
            </a:endParaRPr>
          </a:p>
          <a:p>
            <a:endParaRPr lang="en-US"/>
          </a:p>
        </p:txBody>
      </p:sp>
      <p:sp>
        <p:nvSpPr>
          <p:cNvPr id="12" name="Freeform: Shape 11">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996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79558E8-87FC-8448-97CD-2764669780A7}"/>
              </a:ext>
            </a:extLst>
          </p:cNvPr>
          <p:cNvSpPr>
            <a:spLocks noGrp="1"/>
          </p:cNvSpPr>
          <p:nvPr>
            <p:ph type="title"/>
          </p:nvPr>
        </p:nvSpPr>
        <p:spPr>
          <a:xfrm>
            <a:off x="556532" y="643467"/>
            <a:ext cx="11210925" cy="744836"/>
          </a:xfrm>
        </p:spPr>
        <p:txBody>
          <a:bodyPr>
            <a:normAutofit/>
          </a:bodyPr>
          <a:lstStyle/>
          <a:p>
            <a:pPr algn="ctr"/>
            <a:r>
              <a:rPr lang="en-GB" sz="3200" b="1">
                <a:solidFill>
                  <a:schemeClr val="bg1"/>
                </a:solidFill>
                <a:cs typeface="Calibri Light"/>
              </a:rPr>
              <a:t>Features :</a:t>
            </a:r>
            <a:endParaRPr lang="en-GB" sz="3200" b="1">
              <a:solidFill>
                <a:schemeClr val="bg1"/>
              </a:solidFill>
            </a:endParaRPr>
          </a:p>
        </p:txBody>
      </p:sp>
      <p:pic>
        <p:nvPicPr>
          <p:cNvPr id="3" name="Picture 4" descr="Table&#10;&#10;Description automatically generated">
            <a:extLst>
              <a:ext uri="{FF2B5EF4-FFF2-40B4-BE49-F238E27FC236}">
                <a16:creationId xmlns:a16="http://schemas.microsoft.com/office/drawing/2014/main" xmlns="" id="{5F2F9607-64EE-7816-149D-B7E72592A3B9}"/>
              </a:ext>
            </a:extLst>
          </p:cNvPr>
          <p:cNvPicPr>
            <a:picLocks noChangeAspect="1"/>
          </p:cNvPicPr>
          <p:nvPr/>
        </p:nvPicPr>
        <p:blipFill>
          <a:blip r:embed="rId2"/>
          <a:stretch>
            <a:fillRect/>
          </a:stretch>
        </p:blipFill>
        <p:spPr>
          <a:xfrm>
            <a:off x="1766740" y="1675227"/>
            <a:ext cx="8658520" cy="4394199"/>
          </a:xfrm>
          <a:prstGeom prst="rect">
            <a:avLst/>
          </a:prstGeom>
        </p:spPr>
      </p:pic>
    </p:spTree>
    <p:extLst>
      <p:ext uri="{BB962C8B-B14F-4D97-AF65-F5344CB8AC3E}">
        <p14:creationId xmlns:p14="http://schemas.microsoft.com/office/powerpoint/2010/main" val="1618834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1A95671B-3CC6-4792-9114-B74FAEA224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xmlns="" id="{305FF05E-D69C-E818-BE91-C9C1A40C326D}"/>
              </a:ext>
            </a:extLst>
          </p:cNvPr>
          <p:cNvSpPr>
            <a:spLocks noGrp="1"/>
          </p:cNvSpPr>
          <p:nvPr>
            <p:ph idx="1"/>
          </p:nvPr>
        </p:nvSpPr>
        <p:spPr>
          <a:xfrm>
            <a:off x="856909" y="552906"/>
            <a:ext cx="8855003" cy="1539207"/>
          </a:xfrm>
        </p:spPr>
        <p:txBody>
          <a:bodyPr vert="horz" lIns="91440" tIns="45720" rIns="91440" bIns="45720" rtlCol="0" anchor="ctr">
            <a:normAutofit/>
          </a:bodyPr>
          <a:lstStyle/>
          <a:p>
            <a:pPr marL="0" indent="0" algn="r">
              <a:buNone/>
            </a:pPr>
            <a:r>
              <a:rPr lang="en-US" b="1">
                <a:cs typeface="Calibri"/>
              </a:rPr>
              <a:t>Comparison Of Accuracy  among different ML Models</a:t>
            </a:r>
            <a:r>
              <a:rPr lang="en-US" sz="2000" b="1">
                <a:cs typeface="Calibri"/>
              </a:rPr>
              <a:t> </a:t>
            </a:r>
            <a:endParaRPr lang="en-US">
              <a:cs typeface="Calibri" panose="020F0502020204030204"/>
            </a:endParaRPr>
          </a:p>
        </p:txBody>
      </p:sp>
      <p:pic>
        <p:nvPicPr>
          <p:cNvPr id="3" name="Picture 3" descr="Chart, bar chart&#10;&#10;Description automatically generated">
            <a:extLst>
              <a:ext uri="{FF2B5EF4-FFF2-40B4-BE49-F238E27FC236}">
                <a16:creationId xmlns:a16="http://schemas.microsoft.com/office/drawing/2014/main" xmlns="" id="{4CA8359C-F64E-D5D4-4D73-5B24532BDE0C}"/>
              </a:ext>
            </a:extLst>
          </p:cNvPr>
          <p:cNvPicPr>
            <a:picLocks noChangeAspect="1"/>
          </p:cNvPicPr>
          <p:nvPr/>
        </p:nvPicPr>
        <p:blipFill>
          <a:blip r:embed="rId2"/>
          <a:stretch>
            <a:fillRect/>
          </a:stretch>
        </p:blipFill>
        <p:spPr>
          <a:xfrm>
            <a:off x="2989023" y="1813999"/>
            <a:ext cx="4726487" cy="4648519"/>
          </a:xfrm>
          <a:prstGeom prst="rect">
            <a:avLst/>
          </a:prstGeom>
        </p:spPr>
      </p:pic>
    </p:spTree>
    <p:extLst>
      <p:ext uri="{BB962C8B-B14F-4D97-AF65-F5344CB8AC3E}">
        <p14:creationId xmlns:p14="http://schemas.microsoft.com/office/powerpoint/2010/main" val="21696570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xmlns="" id="{5E52985E-2553-471E-82AA-5ED7A329890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19">
            <a:extLst>
              <a:ext uri="{FF2B5EF4-FFF2-40B4-BE49-F238E27FC236}">
                <a16:creationId xmlns:a16="http://schemas.microsoft.com/office/drawing/2014/main" xmlns="" id="{DAE3ABC6-4042-4293-A7DF-F01181363B7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14">
            <a:extLst>
              <a:ext uri="{FF2B5EF4-FFF2-40B4-BE49-F238E27FC236}">
                <a16:creationId xmlns:a16="http://schemas.microsoft.com/office/drawing/2014/main" xmlns="" id="{81F2969A-6145-D91A-5644-CFA2C2C9A017}"/>
              </a:ext>
            </a:extLst>
          </p:cNvPr>
          <p:cNvSpPr>
            <a:spLocks noGrp="1"/>
          </p:cNvSpPr>
          <p:nvPr>
            <p:ph idx="1"/>
          </p:nvPr>
        </p:nvSpPr>
        <p:spPr>
          <a:xfrm>
            <a:off x="4945336" y="506727"/>
            <a:ext cx="6609921" cy="1526741"/>
          </a:xfrm>
        </p:spPr>
        <p:txBody>
          <a:bodyPr anchor="ctr">
            <a:normAutofit/>
          </a:bodyPr>
          <a:lstStyle/>
          <a:p>
            <a:r>
              <a:rPr lang="en-US" sz="2200">
                <a:solidFill>
                  <a:schemeClr val="bg1"/>
                </a:solidFill>
                <a:ea typeface="Calibri"/>
                <a:cs typeface="Calibri"/>
              </a:rPr>
              <a:t>Random Forest accuracy 96.69%</a:t>
            </a:r>
            <a:endParaRPr lang="en-US" sz="2200">
              <a:solidFill>
                <a:schemeClr val="bg1"/>
              </a:solidFill>
            </a:endParaRPr>
          </a:p>
        </p:txBody>
      </p:sp>
      <p:pic>
        <p:nvPicPr>
          <p:cNvPr id="4" name="Picture 4">
            <a:extLst>
              <a:ext uri="{FF2B5EF4-FFF2-40B4-BE49-F238E27FC236}">
                <a16:creationId xmlns:a16="http://schemas.microsoft.com/office/drawing/2014/main" xmlns="" id="{80614990-FA2D-AD5A-08D7-74337151360E}"/>
              </a:ext>
            </a:extLst>
          </p:cNvPr>
          <p:cNvPicPr>
            <a:picLocks noChangeAspect="1"/>
          </p:cNvPicPr>
          <p:nvPr/>
        </p:nvPicPr>
        <p:blipFill>
          <a:blip r:embed="rId2"/>
          <a:stretch>
            <a:fillRect/>
          </a:stretch>
        </p:blipFill>
        <p:spPr>
          <a:xfrm>
            <a:off x="393308" y="3410201"/>
            <a:ext cx="5559480" cy="1976468"/>
          </a:xfrm>
          <a:prstGeom prst="rect">
            <a:avLst/>
          </a:prstGeom>
        </p:spPr>
      </p:pic>
      <p:pic>
        <p:nvPicPr>
          <p:cNvPr id="5" name="Picture 5" descr="Chart, histogram&#10;&#10;Description automatically generated">
            <a:extLst>
              <a:ext uri="{FF2B5EF4-FFF2-40B4-BE49-F238E27FC236}">
                <a16:creationId xmlns:a16="http://schemas.microsoft.com/office/drawing/2014/main" xmlns="" id="{5C478BF8-30C7-0726-3FFB-BE4135581FA7}"/>
              </a:ext>
            </a:extLst>
          </p:cNvPr>
          <p:cNvPicPr>
            <a:picLocks noChangeAspect="1"/>
          </p:cNvPicPr>
          <p:nvPr/>
        </p:nvPicPr>
        <p:blipFill>
          <a:blip r:embed="rId3"/>
          <a:stretch>
            <a:fillRect/>
          </a:stretch>
        </p:blipFill>
        <p:spPr>
          <a:xfrm>
            <a:off x="6959627" y="2527997"/>
            <a:ext cx="4131173" cy="3749040"/>
          </a:xfrm>
          <a:prstGeom prst="rect">
            <a:avLst/>
          </a:prstGeom>
        </p:spPr>
      </p:pic>
    </p:spTree>
    <p:extLst>
      <p:ext uri="{BB962C8B-B14F-4D97-AF65-F5344CB8AC3E}">
        <p14:creationId xmlns:p14="http://schemas.microsoft.com/office/powerpoint/2010/main" val="25918435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CAF30F54-B1AD-2FCC-AA5A-3B96B505CDE7}"/>
              </a:ext>
            </a:extLst>
          </p:cNvPr>
          <p:cNvSpPr>
            <a:spLocks noGrp="1"/>
          </p:cNvSpPr>
          <p:nvPr>
            <p:ph idx="1"/>
          </p:nvPr>
        </p:nvSpPr>
        <p:spPr>
          <a:xfrm>
            <a:off x="1957987" y="2431765"/>
            <a:ext cx="8276026" cy="3320031"/>
          </a:xfrm>
        </p:spPr>
        <p:txBody>
          <a:bodyPr vert="horz" lIns="91440" tIns="45720" rIns="91440" bIns="45720" rtlCol="0" anchor="ctr">
            <a:normAutofit fontScale="92500" lnSpcReduction="10000"/>
          </a:bodyPr>
          <a:lstStyle/>
          <a:p>
            <a:pPr marL="0" indent="0">
              <a:buNone/>
            </a:pPr>
            <a:r>
              <a:rPr lang="en-GB" sz="2400" b="1" dirty="0">
                <a:solidFill>
                  <a:schemeClr val="tx1">
                    <a:lumMod val="85000"/>
                    <a:lumOff val="15000"/>
                  </a:schemeClr>
                </a:solidFill>
                <a:ea typeface="+mn-lt"/>
                <a:cs typeface="+mn-lt"/>
              </a:rPr>
              <a:t>CONVOLUTIONAL NEURAL </a:t>
            </a:r>
            <a:r>
              <a:rPr lang="en-GB" sz="2400" b="1" dirty="0" smtClean="0">
                <a:solidFill>
                  <a:schemeClr val="tx1">
                    <a:lumMod val="85000"/>
                    <a:lumOff val="15000"/>
                  </a:schemeClr>
                </a:solidFill>
                <a:ea typeface="+mn-lt"/>
                <a:cs typeface="+mn-lt"/>
              </a:rPr>
              <a:t>NETWORKS</a:t>
            </a:r>
          </a:p>
          <a:p>
            <a:pPr marL="0" indent="0">
              <a:buNone/>
            </a:pPr>
            <a:endParaRPr lang="en-GB" sz="2400" dirty="0">
              <a:solidFill>
                <a:schemeClr val="tx1">
                  <a:lumMod val="85000"/>
                  <a:lumOff val="15000"/>
                </a:schemeClr>
              </a:solidFill>
              <a:cs typeface="Calibri" panose="020F0502020204030204"/>
            </a:endParaRPr>
          </a:p>
          <a:p>
            <a:r>
              <a:rPr lang="en-GB" sz="1400" dirty="0">
                <a:solidFill>
                  <a:schemeClr val="tx1">
                    <a:lumMod val="85000"/>
                    <a:lumOff val="15000"/>
                  </a:schemeClr>
                </a:solidFill>
                <a:ea typeface="+mn-lt"/>
                <a:cs typeface="+mn-lt"/>
              </a:rPr>
              <a:t>CNN consists of series of layers of convolution, grouping, and fully connected multilayer perceptron</a:t>
            </a:r>
            <a:endParaRPr lang="en-GB" sz="1400" dirty="0">
              <a:solidFill>
                <a:schemeClr val="tx1">
                  <a:lumMod val="85000"/>
                  <a:lumOff val="15000"/>
                </a:schemeClr>
              </a:solidFill>
            </a:endParaRPr>
          </a:p>
          <a:p>
            <a:r>
              <a:rPr lang="en-GB" sz="1400" dirty="0">
                <a:solidFill>
                  <a:schemeClr val="tx1">
                    <a:lumMod val="85000"/>
                    <a:lumOff val="15000"/>
                  </a:schemeClr>
                </a:solidFill>
                <a:ea typeface="+mn-lt"/>
                <a:cs typeface="+mn-lt"/>
              </a:rPr>
              <a:t>It also consists of specific parameters used, such as activation functions.</a:t>
            </a:r>
            <a:endParaRPr lang="en-GB" sz="1400" dirty="0">
              <a:solidFill>
                <a:schemeClr val="tx1">
                  <a:lumMod val="85000"/>
                  <a:lumOff val="15000"/>
                </a:schemeClr>
              </a:solidFill>
            </a:endParaRPr>
          </a:p>
          <a:p>
            <a:r>
              <a:rPr lang="en-GB" sz="1400" dirty="0">
                <a:solidFill>
                  <a:schemeClr val="tx1">
                    <a:lumMod val="85000"/>
                    <a:lumOff val="15000"/>
                  </a:schemeClr>
                </a:solidFill>
                <a:ea typeface="+mn-lt"/>
                <a:cs typeface="+mn-lt"/>
              </a:rPr>
              <a:t>Feature maps are created with convolution filters, whose weights depend on their size</a:t>
            </a:r>
            <a:endParaRPr lang="en-GB" sz="1400" dirty="0">
              <a:solidFill>
                <a:schemeClr val="tx1">
                  <a:lumMod val="85000"/>
                  <a:lumOff val="15000"/>
                </a:schemeClr>
              </a:solidFill>
            </a:endParaRPr>
          </a:p>
          <a:p>
            <a:r>
              <a:rPr lang="en-GB" sz="1400" dirty="0">
                <a:solidFill>
                  <a:schemeClr val="tx1">
                    <a:lumMod val="85000"/>
                    <a:lumOff val="15000"/>
                  </a:schemeClr>
                </a:solidFill>
                <a:ea typeface="+mn-lt"/>
                <a:cs typeface="+mn-lt"/>
              </a:rPr>
              <a:t>Convolution is similar to the operation of a mask in image processing</a:t>
            </a:r>
            <a:endParaRPr lang="en-GB" sz="1400" dirty="0">
              <a:solidFill>
                <a:schemeClr val="tx1">
                  <a:lumMod val="85000"/>
                  <a:lumOff val="15000"/>
                </a:schemeClr>
              </a:solidFill>
            </a:endParaRPr>
          </a:p>
          <a:p>
            <a:r>
              <a:rPr lang="en-GB" sz="1400" dirty="0" smtClean="0">
                <a:solidFill>
                  <a:schemeClr val="tx1">
                    <a:lumMod val="85000"/>
                    <a:lumOff val="15000"/>
                  </a:schemeClr>
                </a:solidFill>
                <a:ea typeface="+mn-lt"/>
                <a:cs typeface="+mn-lt"/>
              </a:rPr>
              <a:t>After </a:t>
            </a:r>
            <a:r>
              <a:rPr lang="en-GB" sz="1400" dirty="0">
                <a:solidFill>
                  <a:schemeClr val="tx1">
                    <a:lumMod val="85000"/>
                    <a:lumOff val="15000"/>
                  </a:schemeClr>
                </a:solidFill>
                <a:ea typeface="+mn-lt"/>
                <a:cs typeface="+mn-lt"/>
              </a:rPr>
              <a:t>obtaining feature maps, the ReLU function is applied to break the linearity in the image and extract the most outstanding features from the maps</a:t>
            </a:r>
            <a:endParaRPr lang="en-GB" sz="1400" dirty="0">
              <a:solidFill>
                <a:schemeClr val="tx1">
                  <a:lumMod val="85000"/>
                  <a:lumOff val="15000"/>
                </a:schemeClr>
              </a:solidFill>
            </a:endParaRPr>
          </a:p>
          <a:p>
            <a:r>
              <a:rPr lang="en-GB" sz="1400" dirty="0">
                <a:solidFill>
                  <a:schemeClr val="tx1">
                    <a:lumMod val="85000"/>
                    <a:lumOff val="15000"/>
                  </a:schemeClr>
                </a:solidFill>
                <a:ea typeface="+mn-lt"/>
                <a:cs typeface="+mn-lt"/>
              </a:rPr>
              <a:t>In the grouping layers, in the maps obtained, the average of the </a:t>
            </a:r>
            <a:r>
              <a:rPr lang="en-GB" sz="1400" dirty="0" smtClean="0">
                <a:solidFill>
                  <a:schemeClr val="tx1">
                    <a:lumMod val="85000"/>
                    <a:lumOff val="15000"/>
                  </a:schemeClr>
                </a:solidFill>
                <a:ea typeface="+mn-lt"/>
                <a:cs typeface="+mn-lt"/>
              </a:rPr>
              <a:t>neighbouring </a:t>
            </a:r>
            <a:r>
              <a:rPr lang="en-GB" sz="1400" dirty="0">
                <a:solidFill>
                  <a:schemeClr val="tx1">
                    <a:lumMod val="85000"/>
                    <a:lumOff val="15000"/>
                  </a:schemeClr>
                </a:solidFill>
                <a:ea typeface="+mn-lt"/>
                <a:cs typeface="+mn-lt"/>
              </a:rPr>
              <a:t>pixels is calculated, or the largest is selected, to speed up the processes and reduce the maps sizes. </a:t>
            </a:r>
            <a:endParaRPr lang="en-GB" sz="1400" dirty="0">
              <a:solidFill>
                <a:schemeClr val="tx1">
                  <a:lumMod val="85000"/>
                  <a:lumOff val="15000"/>
                </a:schemeClr>
              </a:solidFill>
            </a:endParaRPr>
          </a:p>
          <a:p>
            <a:r>
              <a:rPr lang="en-GB" sz="1400" dirty="0">
                <a:solidFill>
                  <a:schemeClr val="tx1">
                    <a:lumMod val="85000"/>
                    <a:lumOff val="15000"/>
                  </a:schemeClr>
                </a:solidFill>
                <a:ea typeface="+mn-lt"/>
                <a:cs typeface="+mn-lt"/>
              </a:rPr>
              <a:t>The most widely used function is Max-pooling, which consists of taking the highest value of a </a:t>
            </a:r>
            <a:r>
              <a:rPr lang="en-GB" sz="1400" dirty="0" smtClean="0">
                <a:solidFill>
                  <a:schemeClr val="tx1">
                    <a:lumMod val="85000"/>
                    <a:lumOff val="15000"/>
                  </a:schemeClr>
                </a:solidFill>
                <a:ea typeface="+mn-lt"/>
                <a:cs typeface="+mn-lt"/>
              </a:rPr>
              <a:t>neighbourhood </a:t>
            </a:r>
            <a:r>
              <a:rPr lang="en-GB" sz="1400" dirty="0">
                <a:solidFill>
                  <a:schemeClr val="tx1">
                    <a:lumMod val="85000"/>
                    <a:lumOff val="15000"/>
                  </a:schemeClr>
                </a:solidFill>
                <a:ea typeface="+mn-lt"/>
                <a:cs typeface="+mn-lt"/>
              </a:rPr>
              <a:t>of pixels in an image.</a:t>
            </a:r>
            <a:endParaRPr lang="en-GB" sz="1400" dirty="0">
              <a:solidFill>
                <a:schemeClr val="tx1">
                  <a:lumMod val="85000"/>
                  <a:lumOff val="15000"/>
                </a:schemeClr>
              </a:solidFill>
            </a:endParaRPr>
          </a:p>
          <a:p>
            <a:endParaRPr lang="en-GB" sz="1400" dirty="0">
              <a:solidFill>
                <a:schemeClr val="tx1">
                  <a:lumMod val="85000"/>
                  <a:lumOff val="15000"/>
                </a:schemeClr>
              </a:solidFill>
              <a:cs typeface="Calibri"/>
            </a:endParaRPr>
          </a:p>
        </p:txBody>
      </p:sp>
      <p:sp>
        <p:nvSpPr>
          <p:cNvPr id="12" name="Freeform: Shape 11">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6056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B6F0265-91F2-69F0-C20F-4F281A60A55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VGG-16 NETWORK ARCHITECTURE: </a:t>
            </a:r>
          </a:p>
        </p:txBody>
      </p:sp>
      <p:pic>
        <p:nvPicPr>
          <p:cNvPr id="4" name="Picture 4">
            <a:extLst>
              <a:ext uri="{FF2B5EF4-FFF2-40B4-BE49-F238E27FC236}">
                <a16:creationId xmlns:a16="http://schemas.microsoft.com/office/drawing/2014/main" xmlns="" id="{04317AFD-7C29-BCB2-E247-4930E899E26A}"/>
              </a:ext>
            </a:extLst>
          </p:cNvPr>
          <p:cNvPicPr>
            <a:picLocks noGrp="1" noChangeAspect="1"/>
          </p:cNvPicPr>
          <p:nvPr>
            <p:ph idx="1"/>
          </p:nvPr>
        </p:nvPicPr>
        <p:blipFill>
          <a:blip r:embed="rId2"/>
          <a:stretch>
            <a:fillRect/>
          </a:stretch>
        </p:blipFill>
        <p:spPr>
          <a:xfrm>
            <a:off x="643467" y="2250197"/>
            <a:ext cx="10905066" cy="3244258"/>
          </a:xfrm>
          <a:prstGeom prst="rect">
            <a:avLst/>
          </a:prstGeom>
        </p:spPr>
      </p:pic>
      <p:sp>
        <p:nvSpPr>
          <p:cNvPr id="5" name="TextBox 4">
            <a:extLst>
              <a:ext uri="{FF2B5EF4-FFF2-40B4-BE49-F238E27FC236}">
                <a16:creationId xmlns:a16="http://schemas.microsoft.com/office/drawing/2014/main" xmlns="" id="{7B912175-7C0B-86A3-C61C-A149CCBB1409}"/>
              </a:ext>
            </a:extLst>
          </p:cNvPr>
          <p:cNvSpPr txBox="1"/>
          <p:nvPr/>
        </p:nvSpPr>
        <p:spPr>
          <a:xfrm>
            <a:off x="2165230" y="49544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Tree>
    <p:extLst>
      <p:ext uri="{BB962C8B-B14F-4D97-AF65-F5344CB8AC3E}">
        <p14:creationId xmlns:p14="http://schemas.microsoft.com/office/powerpoint/2010/main" val="5239259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D7B66348-C9C0-33E8-217C-90F6DA0C45EA}"/>
              </a:ext>
            </a:extLst>
          </p:cNvPr>
          <p:cNvSpPr>
            <a:spLocks noGrp="1"/>
          </p:cNvSpPr>
          <p:nvPr>
            <p:ph idx="1"/>
          </p:nvPr>
        </p:nvSpPr>
        <p:spPr>
          <a:xfrm>
            <a:off x="1957987" y="2431765"/>
            <a:ext cx="8276026" cy="3320031"/>
          </a:xfrm>
        </p:spPr>
        <p:txBody>
          <a:bodyPr vert="horz" lIns="91440" tIns="45720" rIns="91440" bIns="45720" rtlCol="0" anchor="ctr">
            <a:normAutofit/>
          </a:bodyPr>
          <a:lstStyle/>
          <a:p>
            <a:r>
              <a:rPr lang="en-US" sz="1600" dirty="0">
                <a:solidFill>
                  <a:schemeClr val="tx1">
                    <a:lumMod val="85000"/>
                    <a:lumOff val="15000"/>
                  </a:schemeClr>
                </a:solidFill>
                <a:ea typeface="+mn-lt"/>
                <a:cs typeface="+mn-lt"/>
              </a:rPr>
              <a:t>VGG-16 consists of 16 learnable layers in which 13 are the convolutional layers and the other 3 are fully connected layers. </a:t>
            </a:r>
            <a:endParaRPr lang="en-US" sz="1600" dirty="0">
              <a:solidFill>
                <a:schemeClr val="tx1">
                  <a:lumMod val="85000"/>
                  <a:lumOff val="15000"/>
                </a:schemeClr>
              </a:solidFill>
              <a:cs typeface="Calibri" panose="020F0502020204030204"/>
            </a:endParaRPr>
          </a:p>
          <a:p>
            <a:r>
              <a:rPr lang="en-US" sz="1600" dirty="0">
                <a:solidFill>
                  <a:schemeClr val="tx1">
                    <a:lumMod val="85000"/>
                    <a:lumOff val="15000"/>
                  </a:schemeClr>
                </a:solidFill>
                <a:ea typeface="+mn-lt"/>
                <a:cs typeface="+mn-lt"/>
              </a:rPr>
              <a:t>After every convolution layer in the network, we have used ReLU functions which help to prevent the exponential growth in the computation required to operate the neural network and it prevents vanishing gradients. </a:t>
            </a:r>
            <a:endParaRPr lang="en-US" sz="1600" dirty="0">
              <a:solidFill>
                <a:schemeClr val="tx1">
                  <a:lumMod val="85000"/>
                  <a:lumOff val="15000"/>
                </a:schemeClr>
              </a:solidFill>
            </a:endParaRPr>
          </a:p>
          <a:p>
            <a:r>
              <a:rPr lang="en-US" sz="1600" dirty="0">
                <a:solidFill>
                  <a:schemeClr val="tx1">
                    <a:lumMod val="85000"/>
                    <a:lumOff val="15000"/>
                  </a:schemeClr>
                </a:solidFill>
                <a:ea typeface="+mn-lt"/>
                <a:cs typeface="+mn-lt"/>
              </a:rPr>
              <a:t>At the output, the softmax activation function is used as it is a multiclass classification. </a:t>
            </a:r>
            <a:endParaRPr lang="en-US" sz="1600" dirty="0">
              <a:solidFill>
                <a:schemeClr val="tx1">
                  <a:lumMod val="85000"/>
                  <a:lumOff val="15000"/>
                </a:schemeClr>
              </a:solidFill>
            </a:endParaRPr>
          </a:p>
          <a:p>
            <a:r>
              <a:rPr lang="en-US" sz="1600" dirty="0">
                <a:solidFill>
                  <a:schemeClr val="tx1">
                    <a:lumMod val="85000"/>
                    <a:lumOff val="15000"/>
                  </a:schemeClr>
                </a:solidFill>
                <a:ea typeface="+mn-lt"/>
                <a:cs typeface="+mn-lt"/>
              </a:rPr>
              <a:t>It is considered to be one of the excellent vision model architectures to date. </a:t>
            </a:r>
            <a:endParaRPr lang="en-US" sz="1600" dirty="0">
              <a:solidFill>
                <a:schemeClr val="tx1">
                  <a:lumMod val="85000"/>
                  <a:lumOff val="15000"/>
                </a:schemeClr>
              </a:solidFill>
            </a:endParaRPr>
          </a:p>
          <a:p>
            <a:r>
              <a:rPr lang="en-US" sz="1600" dirty="0">
                <a:solidFill>
                  <a:schemeClr val="tx1">
                    <a:lumMod val="85000"/>
                    <a:lumOff val="15000"/>
                  </a:schemeClr>
                </a:solidFill>
                <a:ea typeface="+mn-lt"/>
                <a:cs typeface="+mn-lt"/>
              </a:rPr>
              <a:t>Most unique thing about VGG16 is that instead of having a large number of hyper-parameters they focused on having convolution layers of 3x3 filter with stride 1 and always used the same padding and maxpool layer of 2x2 filter of stride 2. </a:t>
            </a:r>
            <a:endParaRPr lang="en-US" sz="1600" dirty="0">
              <a:solidFill>
                <a:schemeClr val="tx1">
                  <a:lumMod val="85000"/>
                  <a:lumOff val="15000"/>
                </a:schemeClr>
              </a:solidFill>
            </a:endParaRPr>
          </a:p>
          <a:p>
            <a:r>
              <a:rPr lang="en-US" sz="1600" dirty="0">
                <a:solidFill>
                  <a:schemeClr val="tx1">
                    <a:lumMod val="85000"/>
                    <a:lumOff val="15000"/>
                  </a:schemeClr>
                </a:solidFill>
                <a:ea typeface="+mn-lt"/>
                <a:cs typeface="+mn-lt"/>
              </a:rPr>
              <a:t>The input image is resized into the image standard size of 224*224*3 to this VGG-16 model.  </a:t>
            </a:r>
            <a:endParaRPr lang="en-US" sz="16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3153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xmlns="" id="{1EB351DE-9671-0D0C-CA1B-A7B29C0B8FE7}"/>
              </a:ext>
            </a:extLst>
          </p:cNvPr>
          <p:cNvPicPr>
            <a:picLocks noChangeAspect="1"/>
          </p:cNvPicPr>
          <p:nvPr/>
        </p:nvPicPr>
        <p:blipFill>
          <a:blip r:embed="rId2"/>
          <a:stretch>
            <a:fillRect/>
          </a:stretch>
        </p:blipFill>
        <p:spPr>
          <a:xfrm>
            <a:off x="1394678" y="643466"/>
            <a:ext cx="9402644" cy="5571067"/>
          </a:xfrm>
          <a:prstGeom prst="rect">
            <a:avLst/>
          </a:prstGeom>
        </p:spPr>
      </p:pic>
    </p:spTree>
    <p:extLst>
      <p:ext uri="{BB962C8B-B14F-4D97-AF65-F5344CB8AC3E}">
        <p14:creationId xmlns:p14="http://schemas.microsoft.com/office/powerpoint/2010/main" val="24585738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4">
            <a:extLst>
              <a:ext uri="{FF2B5EF4-FFF2-40B4-BE49-F238E27FC236}">
                <a16:creationId xmlns:a16="http://schemas.microsoft.com/office/drawing/2014/main" xmlns="" id="{96918796-2918-40D6-BE3A-4600C47FCD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F26467FF-F36A-3B46-CB7F-61D52B670973}"/>
              </a:ext>
            </a:extLst>
          </p:cNvPr>
          <p:cNvSpPr>
            <a:spLocks noGrp="1"/>
          </p:cNvSpPr>
          <p:nvPr>
            <p:ph type="title"/>
          </p:nvPr>
        </p:nvSpPr>
        <p:spPr>
          <a:xfrm>
            <a:off x="838200" y="672747"/>
            <a:ext cx="10515600" cy="715556"/>
          </a:xfrm>
        </p:spPr>
        <p:txBody>
          <a:bodyPr>
            <a:normAutofit/>
          </a:bodyPr>
          <a:lstStyle/>
          <a:p>
            <a:pPr algn="ctr"/>
            <a:r>
              <a:rPr lang="en-US" sz="3000">
                <a:solidFill>
                  <a:schemeClr val="bg1"/>
                </a:solidFill>
                <a:ea typeface="+mj-lt"/>
                <a:cs typeface="+mj-lt"/>
              </a:rPr>
              <a:t>The following steps were used to develop the deep learning model</a:t>
            </a:r>
            <a:endParaRPr lang="en-US" sz="3000">
              <a:solidFill>
                <a:schemeClr val="bg1"/>
              </a:solidFill>
            </a:endParaRPr>
          </a:p>
        </p:txBody>
      </p:sp>
      <p:graphicFrame>
        <p:nvGraphicFramePr>
          <p:cNvPr id="33" name="Content Placeholder 2">
            <a:extLst>
              <a:ext uri="{FF2B5EF4-FFF2-40B4-BE49-F238E27FC236}">
                <a16:creationId xmlns:a16="http://schemas.microsoft.com/office/drawing/2014/main" xmlns="" id="{DB5F8DBE-8E2B-5F92-0989-DCE104B2B7AF}"/>
              </a:ext>
            </a:extLst>
          </p:cNvPr>
          <p:cNvGraphicFramePr>
            <a:graphicFrameLocks noGrp="1"/>
          </p:cNvGraphicFramePr>
          <p:nvPr>
            <p:ph idx="1"/>
            <p:extLst>
              <p:ext uri="{D42A27DB-BD31-4B8C-83A1-F6EECF244321}">
                <p14:modId xmlns:p14="http://schemas.microsoft.com/office/powerpoint/2010/main" val="3002182442"/>
              </p:ext>
            </p:extLst>
          </p:nvPr>
        </p:nvGraphicFramePr>
        <p:xfrm>
          <a:off x="838200" y="2166938"/>
          <a:ext cx="10515600" cy="3457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634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1">
            <a:extLst>
              <a:ext uri="{FF2B5EF4-FFF2-40B4-BE49-F238E27FC236}">
                <a16:creationId xmlns:a16="http://schemas.microsoft.com/office/drawing/2014/main" xmlns="" id="{BE95D989-81FA-4BAD-9AD5-E46CEDA91B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13">
            <a:extLst>
              <a:ext uri="{FF2B5EF4-FFF2-40B4-BE49-F238E27FC236}">
                <a16:creationId xmlns:a16="http://schemas.microsoft.com/office/drawing/2014/main" xmlns="" id="{156189E5-8A3E-4CFD-B71B-CCD0F8495E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a:extLst>
              <a:ext uri="{FF2B5EF4-FFF2-40B4-BE49-F238E27FC236}">
                <a16:creationId xmlns:a16="http://schemas.microsoft.com/office/drawing/2014/main" xmlns="" id="{280FD746-304A-311B-FE3D-0EEA9400A110}"/>
              </a:ext>
            </a:extLst>
          </p:cNvPr>
          <p:cNvPicPr>
            <a:picLocks noChangeAspect="1"/>
          </p:cNvPicPr>
          <p:nvPr/>
        </p:nvPicPr>
        <p:blipFill>
          <a:blip r:embed="rId2"/>
          <a:stretch>
            <a:fillRect/>
          </a:stretch>
        </p:blipFill>
        <p:spPr>
          <a:xfrm>
            <a:off x="5492750" y="642938"/>
            <a:ext cx="3711575" cy="3071813"/>
          </a:xfrm>
          <a:prstGeom prst="rect">
            <a:avLst/>
          </a:prstGeom>
        </p:spPr>
      </p:pic>
      <p:pic>
        <p:nvPicPr>
          <p:cNvPr id="4" name="Picture 4">
            <a:extLst>
              <a:ext uri="{FF2B5EF4-FFF2-40B4-BE49-F238E27FC236}">
                <a16:creationId xmlns:a16="http://schemas.microsoft.com/office/drawing/2014/main" xmlns="" id="{B337C20D-5620-D337-BC29-79FA1E4C7BB7}"/>
              </a:ext>
            </a:extLst>
          </p:cNvPr>
          <p:cNvPicPr>
            <a:picLocks noGrp="1" noChangeAspect="1"/>
          </p:cNvPicPr>
          <p:nvPr>
            <p:ph idx="1"/>
          </p:nvPr>
        </p:nvPicPr>
        <p:blipFill>
          <a:blip r:embed="rId3"/>
          <a:stretch>
            <a:fillRect/>
          </a:stretch>
        </p:blipFill>
        <p:spPr>
          <a:xfrm>
            <a:off x="9271000" y="642938"/>
            <a:ext cx="2243138" cy="1473200"/>
          </a:xfrm>
        </p:spPr>
      </p:pic>
      <p:pic>
        <p:nvPicPr>
          <p:cNvPr id="5" name="Picture 5">
            <a:extLst>
              <a:ext uri="{FF2B5EF4-FFF2-40B4-BE49-F238E27FC236}">
                <a16:creationId xmlns:a16="http://schemas.microsoft.com/office/drawing/2014/main" xmlns="" id="{E1BBC0A5-4227-16B7-9A67-9A27CB333F6C}"/>
              </a:ext>
            </a:extLst>
          </p:cNvPr>
          <p:cNvPicPr>
            <a:picLocks noChangeAspect="1"/>
          </p:cNvPicPr>
          <p:nvPr/>
        </p:nvPicPr>
        <p:blipFill>
          <a:blip r:embed="rId4"/>
          <a:stretch>
            <a:fillRect/>
          </a:stretch>
        </p:blipFill>
        <p:spPr>
          <a:xfrm>
            <a:off x="9271000" y="2185988"/>
            <a:ext cx="2243138" cy="1531938"/>
          </a:xfrm>
          <a:prstGeom prst="rect">
            <a:avLst/>
          </a:prstGeom>
        </p:spPr>
      </p:pic>
      <p:pic>
        <p:nvPicPr>
          <p:cNvPr id="7" name="Picture 7">
            <a:extLst>
              <a:ext uri="{FF2B5EF4-FFF2-40B4-BE49-F238E27FC236}">
                <a16:creationId xmlns:a16="http://schemas.microsoft.com/office/drawing/2014/main" xmlns="" id="{1FCB0B8F-7D18-EB9F-BDB5-4ADC0589D292}"/>
              </a:ext>
            </a:extLst>
          </p:cNvPr>
          <p:cNvPicPr>
            <a:picLocks noChangeAspect="1"/>
          </p:cNvPicPr>
          <p:nvPr/>
        </p:nvPicPr>
        <p:blipFill>
          <a:blip r:embed="rId5"/>
          <a:stretch>
            <a:fillRect/>
          </a:stretch>
        </p:blipFill>
        <p:spPr>
          <a:xfrm>
            <a:off x="5492750" y="3783013"/>
            <a:ext cx="6022975" cy="2432050"/>
          </a:xfrm>
          <a:prstGeom prst="rect">
            <a:avLst/>
          </a:prstGeom>
        </p:spPr>
      </p:pic>
      <p:sp>
        <p:nvSpPr>
          <p:cNvPr id="2" name="Title 1">
            <a:extLst>
              <a:ext uri="{FF2B5EF4-FFF2-40B4-BE49-F238E27FC236}">
                <a16:creationId xmlns:a16="http://schemas.microsoft.com/office/drawing/2014/main" xmlns="" id="{7DFD14DB-0063-0654-B3D7-BE88598CAED7}"/>
              </a:ext>
            </a:extLst>
          </p:cNvPr>
          <p:cNvSpPr>
            <a:spLocks noGrp="1"/>
          </p:cNvSpPr>
          <p:nvPr>
            <p:ph type="title"/>
          </p:nvPr>
        </p:nvSpPr>
        <p:spPr>
          <a:xfrm>
            <a:off x="838200" y="811161"/>
            <a:ext cx="3335594" cy="5403370"/>
          </a:xfrm>
        </p:spPr>
        <p:txBody>
          <a:bodyPr>
            <a:normAutofit/>
          </a:bodyPr>
          <a:lstStyle/>
          <a:p>
            <a:r>
              <a:rPr lang="en-US" sz="2800">
                <a:solidFill>
                  <a:srgbClr val="FFFFFF"/>
                </a:solidFill>
                <a:cs typeface="Calibri Light"/>
              </a:rPr>
              <a:t>Result obtained from VGG16 (built from Scratch) model</a:t>
            </a:r>
            <a:endParaRPr lang="en-US" sz="2800">
              <a:solidFill>
                <a:srgbClr val="FFFFFF"/>
              </a:solidFill>
            </a:endParaRPr>
          </a:p>
        </p:txBody>
      </p:sp>
    </p:spTree>
    <p:extLst>
      <p:ext uri="{BB962C8B-B14F-4D97-AF65-F5344CB8AC3E}">
        <p14:creationId xmlns:p14="http://schemas.microsoft.com/office/powerpoint/2010/main" val="10249232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xmlns="" id="{D12DDE76-C203-4047-9998-63900085B5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8175" y="0"/>
            <a:ext cx="3248025" cy="3400426"/>
          </a:xfrm>
          <a:prstGeom prst="flowChartDocument">
            <a:avLst/>
          </a:prstGeom>
          <a:solidFill>
            <a:srgbClr val="3C5C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xmlns="" id="{9DACA413-A3C7-9799-59F8-47A7B250DA12}"/>
              </a:ext>
            </a:extLst>
          </p:cNvPr>
          <p:cNvPicPr>
            <a:picLocks noGrp="1" noChangeAspect="1"/>
          </p:cNvPicPr>
          <p:nvPr>
            <p:ph idx="1"/>
          </p:nvPr>
        </p:nvPicPr>
        <p:blipFill>
          <a:blip r:embed="rId2"/>
          <a:stretch>
            <a:fillRect/>
          </a:stretch>
        </p:blipFill>
        <p:spPr>
          <a:xfrm>
            <a:off x="4206875" y="655638"/>
            <a:ext cx="3844925" cy="3332163"/>
          </a:xfrm>
        </p:spPr>
      </p:pic>
      <p:pic>
        <p:nvPicPr>
          <p:cNvPr id="5" name="Picture 5">
            <a:extLst>
              <a:ext uri="{FF2B5EF4-FFF2-40B4-BE49-F238E27FC236}">
                <a16:creationId xmlns:a16="http://schemas.microsoft.com/office/drawing/2014/main" xmlns="" id="{818BBB85-B325-8FD5-F9D6-7B1C44B739DF}"/>
              </a:ext>
            </a:extLst>
          </p:cNvPr>
          <p:cNvPicPr>
            <a:picLocks noChangeAspect="1"/>
          </p:cNvPicPr>
          <p:nvPr/>
        </p:nvPicPr>
        <p:blipFill>
          <a:blip r:embed="rId3"/>
          <a:stretch>
            <a:fillRect/>
          </a:stretch>
        </p:blipFill>
        <p:spPr>
          <a:xfrm>
            <a:off x="4206875" y="4056063"/>
            <a:ext cx="3844925" cy="2149475"/>
          </a:xfrm>
          <a:prstGeom prst="rect">
            <a:avLst/>
          </a:prstGeom>
        </p:spPr>
      </p:pic>
      <p:pic>
        <p:nvPicPr>
          <p:cNvPr id="6" name="Picture 6">
            <a:extLst>
              <a:ext uri="{FF2B5EF4-FFF2-40B4-BE49-F238E27FC236}">
                <a16:creationId xmlns:a16="http://schemas.microsoft.com/office/drawing/2014/main" xmlns="" id="{0CE905F3-14D3-F2DF-58BD-61922DF08DE6}"/>
              </a:ext>
            </a:extLst>
          </p:cNvPr>
          <p:cNvPicPr>
            <a:picLocks noChangeAspect="1"/>
          </p:cNvPicPr>
          <p:nvPr/>
        </p:nvPicPr>
        <p:blipFill>
          <a:blip r:embed="rId4"/>
          <a:stretch>
            <a:fillRect/>
          </a:stretch>
        </p:blipFill>
        <p:spPr>
          <a:xfrm>
            <a:off x="8120063" y="655638"/>
            <a:ext cx="3433763" cy="2794000"/>
          </a:xfrm>
          <a:prstGeom prst="rect">
            <a:avLst/>
          </a:prstGeom>
        </p:spPr>
      </p:pic>
      <p:pic>
        <p:nvPicPr>
          <p:cNvPr id="7" name="Picture 7">
            <a:extLst>
              <a:ext uri="{FF2B5EF4-FFF2-40B4-BE49-F238E27FC236}">
                <a16:creationId xmlns:a16="http://schemas.microsoft.com/office/drawing/2014/main" xmlns="" id="{C36AD824-3415-A951-E93D-C5AFB647A79E}"/>
              </a:ext>
            </a:extLst>
          </p:cNvPr>
          <p:cNvPicPr>
            <a:picLocks noChangeAspect="1"/>
          </p:cNvPicPr>
          <p:nvPr/>
        </p:nvPicPr>
        <p:blipFill>
          <a:blip r:embed="rId5"/>
          <a:stretch>
            <a:fillRect/>
          </a:stretch>
        </p:blipFill>
        <p:spPr>
          <a:xfrm>
            <a:off x="8120063" y="3517900"/>
            <a:ext cx="3433763" cy="2687638"/>
          </a:xfrm>
          <a:prstGeom prst="rect">
            <a:avLst/>
          </a:prstGeom>
        </p:spPr>
      </p:pic>
      <p:sp>
        <p:nvSpPr>
          <p:cNvPr id="2" name="Title 1">
            <a:extLst>
              <a:ext uri="{FF2B5EF4-FFF2-40B4-BE49-F238E27FC236}">
                <a16:creationId xmlns:a16="http://schemas.microsoft.com/office/drawing/2014/main" xmlns="" id="{5109F0DB-3335-BACD-B7F2-CED131EBE2CB}"/>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Result obtained from VGG16 model through Transfer Learning</a:t>
            </a:r>
          </a:p>
        </p:txBody>
      </p:sp>
    </p:spTree>
    <p:extLst>
      <p:ext uri="{BB962C8B-B14F-4D97-AF65-F5344CB8AC3E}">
        <p14:creationId xmlns:p14="http://schemas.microsoft.com/office/powerpoint/2010/main" val="1499402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1F49C1F1-A612-B6F7-3293-B19B9BCC363C}"/>
              </a:ext>
            </a:extLst>
          </p:cNvPr>
          <p:cNvSpPr txBox="1"/>
          <p:nvPr/>
        </p:nvSpPr>
        <p:spPr>
          <a:xfrm>
            <a:off x="1137036" y="548640"/>
            <a:ext cx="9543405" cy="11887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solidFill>
                  <a:schemeClr val="tx1">
                    <a:lumMod val="85000"/>
                    <a:lumOff val="15000"/>
                  </a:schemeClr>
                </a:solidFill>
                <a:latin typeface="+mj-lt"/>
                <a:ea typeface="+mj-ea"/>
                <a:cs typeface="+mj-cs"/>
              </a:rPr>
              <a:t>Introduction</a:t>
            </a:r>
          </a:p>
        </p:txBody>
      </p:sp>
      <p:sp>
        <p:nvSpPr>
          <p:cNvPr id="3" name="Content Placeholder 2">
            <a:extLst>
              <a:ext uri="{FF2B5EF4-FFF2-40B4-BE49-F238E27FC236}">
                <a16:creationId xmlns:a16="http://schemas.microsoft.com/office/drawing/2014/main" xmlns="" id="{753DEF98-5F8C-B8D2-658D-98449C82AAE0}"/>
              </a:ext>
            </a:extLst>
          </p:cNvPr>
          <p:cNvSpPr>
            <a:spLocks noGrp="1"/>
          </p:cNvSpPr>
          <p:nvPr>
            <p:ph idx="1"/>
          </p:nvPr>
        </p:nvSpPr>
        <p:spPr>
          <a:xfrm>
            <a:off x="1957987" y="2431765"/>
            <a:ext cx="8276026" cy="3320031"/>
          </a:xfrm>
        </p:spPr>
        <p:txBody>
          <a:bodyPr vert="horz" lIns="91440" tIns="45720" rIns="91440" bIns="45720" rtlCol="0" anchor="ctr">
            <a:normAutofit/>
          </a:bodyPr>
          <a:lstStyle/>
          <a:p>
            <a:r>
              <a:rPr lang="en-US" sz="2000" dirty="0">
                <a:solidFill>
                  <a:schemeClr val="tx1">
                    <a:lumMod val="85000"/>
                    <a:lumOff val="15000"/>
                  </a:schemeClr>
                </a:solidFill>
              </a:rPr>
              <a:t>Eye diseases have been a severe problem worldwide.</a:t>
            </a:r>
          </a:p>
          <a:p>
            <a:r>
              <a:rPr lang="en-US" sz="2000" dirty="0">
                <a:solidFill>
                  <a:schemeClr val="tx1">
                    <a:lumMod val="85000"/>
                    <a:lumOff val="15000"/>
                  </a:schemeClr>
                </a:solidFill>
              </a:rPr>
              <a:t>The problem is resolved by classification with the help of pattern recognition.</a:t>
            </a:r>
          </a:p>
          <a:p>
            <a:r>
              <a:rPr lang="en-US" sz="2000" dirty="0">
                <a:solidFill>
                  <a:schemeClr val="tx1">
                    <a:lumMod val="85000"/>
                    <a:lumOff val="15000"/>
                  </a:schemeClr>
                </a:solidFill>
              </a:rPr>
              <a:t>Convolutional Neural Networks are a type of deep learning architecture used in intelligent pattern classification</a:t>
            </a:r>
          </a:p>
          <a:p>
            <a:r>
              <a:rPr lang="en-US" sz="2000" dirty="0">
                <a:solidFill>
                  <a:schemeClr val="tx1">
                    <a:lumMod val="85000"/>
                    <a:lumOff val="15000"/>
                  </a:schemeClr>
                </a:solidFill>
              </a:rPr>
              <a:t>This work introduces a novel algorithm for clever pattern separation based on the Convolutional Neural network (VGG16 model)</a:t>
            </a:r>
          </a:p>
          <a:p>
            <a:r>
              <a:rPr lang="en-US" sz="2000" dirty="0">
                <a:solidFill>
                  <a:schemeClr val="tx1">
                    <a:lumMod val="85000"/>
                    <a:lumOff val="15000"/>
                  </a:schemeClr>
                </a:solidFill>
              </a:rPr>
              <a:t>Four different groups of </a:t>
            </a:r>
            <a:r>
              <a:rPr lang="en-US" sz="2000" dirty="0" smtClean="0">
                <a:solidFill>
                  <a:schemeClr val="tx1">
                    <a:lumMod val="85000"/>
                    <a:lumOff val="15000"/>
                  </a:schemeClr>
                </a:solidFill>
              </a:rPr>
              <a:t>retinography </a:t>
            </a:r>
            <a:r>
              <a:rPr lang="en-US" sz="2000" dirty="0">
                <a:solidFill>
                  <a:schemeClr val="tx1">
                    <a:lumMod val="85000"/>
                    <a:lumOff val="15000"/>
                  </a:schemeClr>
                </a:solidFill>
              </a:rPr>
              <a:t>images are given to VGG16 model and Two different groups of images are given to different ML model</a:t>
            </a:r>
          </a:p>
        </p:txBody>
      </p:sp>
      <p:sp>
        <p:nvSpPr>
          <p:cNvPr id="12" name="Freeform: Shape 11">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4319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A725DB3E-1ED0-A50C-5699-17E0674C18DC}"/>
              </a:ext>
            </a:extLst>
          </p:cNvPr>
          <p:cNvSpPr>
            <a:spLocks noGrp="1"/>
          </p:cNvSpPr>
          <p:nvPr>
            <p:ph idx="1"/>
          </p:nvPr>
        </p:nvSpPr>
        <p:spPr>
          <a:xfrm>
            <a:off x="1957987" y="2295243"/>
            <a:ext cx="8276026" cy="3456554"/>
          </a:xfrm>
        </p:spPr>
        <p:txBody>
          <a:bodyPr vert="horz" lIns="91440" tIns="45720" rIns="91440" bIns="45720" rtlCol="0" anchor="ctr">
            <a:normAutofit/>
          </a:bodyPr>
          <a:lstStyle/>
          <a:p>
            <a:pPr>
              <a:buNone/>
            </a:pPr>
            <a:r>
              <a:rPr lang="en-US" sz="4400" b="1" dirty="0">
                <a:solidFill>
                  <a:schemeClr val="tx1">
                    <a:lumMod val="85000"/>
                    <a:lumOff val="15000"/>
                  </a:schemeClr>
                </a:solidFill>
                <a:ea typeface="+mn-lt"/>
                <a:cs typeface="+mn-lt"/>
              </a:rPr>
              <a:t>Result</a:t>
            </a:r>
            <a:endParaRPr lang="en-US" sz="3600" dirty="0">
              <a:solidFill>
                <a:schemeClr val="tx1">
                  <a:lumMod val="85000"/>
                  <a:lumOff val="15000"/>
                </a:schemeClr>
              </a:solidFill>
              <a:ea typeface="Calibri" panose="020F0502020204030204"/>
              <a:cs typeface="Calibri" panose="020F0502020204030204"/>
            </a:endParaRPr>
          </a:p>
          <a:p>
            <a:r>
              <a:rPr lang="en-US" sz="2000" dirty="0" smtClean="0">
                <a:solidFill>
                  <a:schemeClr val="tx1">
                    <a:lumMod val="85000"/>
                    <a:lumOff val="15000"/>
                  </a:schemeClr>
                </a:solidFill>
                <a:ea typeface="+mn-lt"/>
                <a:cs typeface="+mn-lt"/>
              </a:rPr>
              <a:t>Regarding </a:t>
            </a:r>
            <a:r>
              <a:rPr lang="en-US" sz="2000" dirty="0">
                <a:solidFill>
                  <a:schemeClr val="tx1">
                    <a:lumMod val="85000"/>
                    <a:lumOff val="15000"/>
                  </a:schemeClr>
                </a:solidFill>
                <a:ea typeface="+mn-lt"/>
                <a:cs typeface="+mn-lt"/>
              </a:rPr>
              <a:t>F1 score values, it is observed that the results almost reach the value of 1.</a:t>
            </a:r>
            <a:endParaRPr lang="en-US" sz="2000" dirty="0">
              <a:solidFill>
                <a:schemeClr val="tx1">
                  <a:lumMod val="85000"/>
                  <a:lumOff val="15000"/>
                </a:schemeClr>
              </a:solidFill>
              <a:cs typeface="Calibri" panose="020F0502020204030204"/>
            </a:endParaRPr>
          </a:p>
          <a:p>
            <a:r>
              <a:rPr lang="en-US" sz="2000" dirty="0">
                <a:solidFill>
                  <a:schemeClr val="tx1">
                    <a:lumMod val="85000"/>
                    <a:lumOff val="15000"/>
                  </a:schemeClr>
                </a:solidFill>
                <a:ea typeface="Calibri"/>
                <a:cs typeface="Calibri" panose="020F0502020204030204"/>
              </a:rPr>
              <a:t>Random Forest accuracy 96.69% and F1 score close to </a:t>
            </a:r>
            <a:r>
              <a:rPr lang="en-US" sz="2000" dirty="0" smtClean="0">
                <a:solidFill>
                  <a:schemeClr val="tx1">
                    <a:lumMod val="85000"/>
                    <a:lumOff val="15000"/>
                  </a:schemeClr>
                </a:solidFill>
                <a:ea typeface="Calibri"/>
                <a:cs typeface="Calibri" panose="020F0502020204030204"/>
              </a:rPr>
              <a:t>1</a:t>
            </a:r>
          </a:p>
          <a:p>
            <a:r>
              <a:rPr lang="en-US" sz="2000" dirty="0">
                <a:solidFill>
                  <a:schemeClr val="tx1">
                    <a:lumMod val="85000"/>
                    <a:lumOff val="15000"/>
                  </a:schemeClr>
                </a:solidFill>
                <a:ea typeface="+mn-lt"/>
                <a:cs typeface="+mn-lt"/>
              </a:rPr>
              <a:t>The result of accuracy was 88.38% obtained from VGG 16 trained through Transfer Learning and 82.72 obtained from Scratch Implementation of VGG 16 and 90% above in almost all Machine Learning model</a:t>
            </a:r>
            <a:endParaRPr lang="en-US" sz="2000" dirty="0">
              <a:solidFill>
                <a:schemeClr val="tx1">
                  <a:lumMod val="85000"/>
                  <a:lumOff val="15000"/>
                </a:schemeClr>
              </a:solidFill>
              <a:ea typeface="Calibri"/>
              <a:cs typeface="Calibri" panose="020F0502020204030204"/>
            </a:endParaRPr>
          </a:p>
          <a:p>
            <a:endParaRPr lang="en-US" sz="2000" dirty="0">
              <a:solidFill>
                <a:schemeClr val="tx1">
                  <a:lumMod val="85000"/>
                  <a:lumOff val="15000"/>
                </a:schemeClr>
              </a:solidFill>
              <a:ea typeface="Calibri"/>
              <a:cs typeface="Calibri" panose="020F0502020204030204"/>
            </a:endParaRPr>
          </a:p>
          <a:p>
            <a:pPr>
              <a:buNone/>
            </a:pPr>
            <a:endParaRPr lang="en-US" sz="2000" dirty="0">
              <a:solidFill>
                <a:schemeClr val="tx1">
                  <a:lumMod val="85000"/>
                  <a:lumOff val="15000"/>
                </a:schemeClr>
              </a:solidFill>
              <a:cs typeface="Calibri" panose="020F0502020204030204"/>
            </a:endParaRPr>
          </a:p>
          <a:p>
            <a:pPr>
              <a:buNone/>
            </a:pPr>
            <a:endParaRPr lang="en-US" sz="2000" dirty="0">
              <a:solidFill>
                <a:schemeClr val="tx1">
                  <a:lumMod val="85000"/>
                  <a:lumOff val="15000"/>
                </a:schemeClr>
              </a:solidFill>
              <a:cs typeface="Calibri" panose="020F0502020204030204"/>
            </a:endParaRPr>
          </a:p>
          <a:p>
            <a:pPr>
              <a:buNone/>
            </a:pPr>
            <a:endParaRPr lang="en-US" sz="2000" dirty="0">
              <a:solidFill>
                <a:schemeClr val="tx1">
                  <a:lumMod val="85000"/>
                  <a:lumOff val="15000"/>
                </a:schemeClr>
              </a:solidFill>
              <a:cs typeface="Calibri" panose="020F0502020204030204"/>
            </a:endParaRPr>
          </a:p>
          <a:p>
            <a:pPr>
              <a:buNone/>
            </a:pPr>
            <a:endParaRPr lang="en-US" sz="2000" dirty="0">
              <a:solidFill>
                <a:schemeClr val="tx1">
                  <a:lumMod val="85000"/>
                  <a:lumOff val="15000"/>
                </a:schemeClr>
              </a:solidFill>
              <a:ea typeface="Calibri" panose="020F0502020204030204"/>
              <a:cs typeface="Calibri" panose="020F0502020204030204"/>
            </a:endParaRPr>
          </a:p>
          <a:p>
            <a:pPr marL="0" indent="0">
              <a:buNone/>
            </a:pPr>
            <a:endParaRPr lang="en-US" sz="2000" dirty="0">
              <a:solidFill>
                <a:schemeClr val="tx1">
                  <a:lumMod val="85000"/>
                  <a:lumOff val="15000"/>
                </a:schemeClr>
              </a:solidFill>
              <a:ea typeface="Calibri" panose="020F0502020204030204"/>
              <a:cs typeface="Calibri" panose="020F0502020204030204"/>
            </a:endParaRPr>
          </a:p>
        </p:txBody>
      </p:sp>
      <p:sp>
        <p:nvSpPr>
          <p:cNvPr id="21" name="Freeform: Shape 20">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2792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69097B2E-E5EE-76E0-C64E-8D942891AC93}"/>
              </a:ext>
            </a:extLst>
          </p:cNvPr>
          <p:cNvSpPr>
            <a:spLocks noGrp="1"/>
          </p:cNvSpPr>
          <p:nvPr>
            <p:ph type="title"/>
          </p:nvPr>
        </p:nvSpPr>
        <p:spPr>
          <a:xfrm>
            <a:off x="1137036" y="548640"/>
            <a:ext cx="9543405" cy="1188720"/>
          </a:xfrm>
        </p:spPr>
        <p:txBody>
          <a:bodyPr>
            <a:normAutofit/>
          </a:bodyPr>
          <a:lstStyle/>
          <a:p>
            <a:r>
              <a:rPr lang="en-US" b="1" dirty="0">
                <a:solidFill>
                  <a:schemeClr val="tx1">
                    <a:lumMod val="85000"/>
                    <a:lumOff val="15000"/>
                  </a:schemeClr>
                </a:solidFill>
                <a:ea typeface="+mj-lt"/>
                <a:cs typeface="+mj-lt"/>
              </a:rPr>
              <a:t>Conclusion</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xmlns="" id="{EE2F0B4D-5B3A-4341-F2C1-1A35AB922A68}"/>
              </a:ext>
            </a:extLst>
          </p:cNvPr>
          <p:cNvSpPr>
            <a:spLocks noGrp="1"/>
          </p:cNvSpPr>
          <p:nvPr>
            <p:ph idx="1"/>
          </p:nvPr>
        </p:nvSpPr>
        <p:spPr>
          <a:xfrm>
            <a:off x="1957987" y="2125133"/>
            <a:ext cx="8276026" cy="3626663"/>
          </a:xfrm>
        </p:spPr>
        <p:txBody>
          <a:bodyPr vert="horz" lIns="91440" tIns="45720" rIns="91440" bIns="45720" rtlCol="0" anchor="ctr">
            <a:normAutofit/>
          </a:bodyPr>
          <a:lstStyle/>
          <a:p>
            <a:r>
              <a:rPr lang="en-US" sz="2000" dirty="0">
                <a:solidFill>
                  <a:schemeClr val="tx1">
                    <a:lumMod val="85000"/>
                    <a:lumOff val="15000"/>
                  </a:schemeClr>
                </a:solidFill>
                <a:ea typeface="+mn-lt"/>
                <a:cs typeface="+mn-lt"/>
              </a:rPr>
              <a:t>Convolutional Neural Networks and Machine learning are the tools for classifying and can help the science of ophthalmology, especially relating to the global problem of Glaucoma and Diabetic </a:t>
            </a:r>
            <a:r>
              <a:rPr lang="en-US" sz="2000" dirty="0" smtClean="0">
                <a:solidFill>
                  <a:schemeClr val="tx1">
                    <a:lumMod val="85000"/>
                    <a:lumOff val="15000"/>
                  </a:schemeClr>
                </a:solidFill>
                <a:ea typeface="+mn-lt"/>
                <a:cs typeface="+mn-lt"/>
              </a:rPr>
              <a:t>Retinopathy.</a:t>
            </a:r>
            <a:endParaRPr lang="en-US" sz="2000" dirty="0">
              <a:solidFill>
                <a:schemeClr val="tx1">
                  <a:lumMod val="85000"/>
                  <a:lumOff val="15000"/>
                </a:schemeClr>
              </a:solidFill>
              <a:cs typeface="Calibri" panose="020F0502020204030204"/>
            </a:endParaRPr>
          </a:p>
          <a:p>
            <a:r>
              <a:rPr lang="en-US" sz="2000" dirty="0">
                <a:solidFill>
                  <a:schemeClr val="tx1">
                    <a:lumMod val="85000"/>
                    <a:lumOff val="15000"/>
                  </a:schemeClr>
                </a:solidFill>
                <a:ea typeface="+mn-lt"/>
                <a:cs typeface="+mn-lt"/>
              </a:rPr>
              <a:t>The proposal shows numerical metrics that are almost perfect (Accuracy, Recall, Specificity Precision, and F1 score are close to 1</a:t>
            </a:r>
            <a:r>
              <a:rPr lang="en-US" sz="2000" dirty="0" smtClean="0">
                <a:solidFill>
                  <a:schemeClr val="tx1">
                    <a:lumMod val="85000"/>
                    <a:lumOff val="15000"/>
                  </a:schemeClr>
                </a:solidFill>
                <a:ea typeface="+mn-lt"/>
                <a:cs typeface="+mn-lt"/>
              </a:rPr>
              <a:t>.)</a:t>
            </a:r>
          </a:p>
          <a:p>
            <a:r>
              <a:rPr lang="en-US" sz="2000" dirty="0" smtClean="0">
                <a:solidFill>
                  <a:schemeClr val="tx1">
                    <a:lumMod val="85000"/>
                    <a:lumOff val="15000"/>
                  </a:schemeClr>
                </a:solidFill>
                <a:ea typeface="+mn-lt"/>
                <a:cs typeface="+mn-lt"/>
              </a:rPr>
              <a:t>Our model gives big insights of features through image processing technique compared to related work.</a:t>
            </a:r>
            <a:endParaRPr lang="en-US" sz="2000" dirty="0" smtClean="0">
              <a:solidFill>
                <a:schemeClr val="tx1">
                  <a:lumMod val="85000"/>
                  <a:lumOff val="15000"/>
                </a:schemeClr>
              </a:solidFill>
              <a:ea typeface="+mn-lt"/>
              <a:cs typeface="+mn-lt"/>
            </a:endParaRPr>
          </a:p>
          <a:p>
            <a:endParaRPr lang="en-US" sz="2000" dirty="0">
              <a:solidFill>
                <a:schemeClr val="tx1">
                  <a:lumMod val="85000"/>
                  <a:lumOff val="15000"/>
                </a:schemeClr>
              </a:solidFill>
            </a:endParaRPr>
          </a:p>
          <a:p>
            <a:pPr marL="0" indent="0">
              <a:buNone/>
            </a:pPr>
            <a:endParaRPr lang="en-US" sz="2000" dirty="0">
              <a:solidFill>
                <a:schemeClr val="tx1">
                  <a:lumMod val="85000"/>
                  <a:lumOff val="15000"/>
                </a:schemeClr>
              </a:solidFill>
            </a:endParaRPr>
          </a:p>
          <a:p>
            <a:endParaRPr lang="en-US" sz="2000" dirty="0">
              <a:solidFill>
                <a:schemeClr val="tx1">
                  <a:lumMod val="85000"/>
                  <a:lumOff val="15000"/>
                </a:schemeClr>
              </a:solidFill>
              <a:cs typeface="Calibri"/>
            </a:endParaRPr>
          </a:p>
          <a:p>
            <a:endParaRPr lang="en-US" sz="2000" dirty="0">
              <a:solidFill>
                <a:schemeClr val="tx1">
                  <a:lumMod val="85000"/>
                  <a:lumOff val="15000"/>
                </a:schemeClr>
              </a:solidFill>
              <a:cs typeface="Calibri"/>
            </a:endParaRPr>
          </a:p>
        </p:txBody>
      </p:sp>
      <p:sp>
        <p:nvSpPr>
          <p:cNvPr id="12" name="Freeform: Shape 11">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654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6128F3BD-7564-4310-B528-888E64F875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E2A3707-2775-AD55-5291-30F893C7976C}"/>
              </a:ext>
            </a:extLst>
          </p:cNvPr>
          <p:cNvSpPr>
            <a:spLocks noGrp="1"/>
          </p:cNvSpPr>
          <p:nvPr>
            <p:ph type="title"/>
          </p:nvPr>
        </p:nvSpPr>
        <p:spPr>
          <a:xfrm>
            <a:off x="1137036" y="609600"/>
            <a:ext cx="8548386" cy="1282459"/>
          </a:xfrm>
        </p:spPr>
        <p:txBody>
          <a:bodyPr>
            <a:normAutofit/>
          </a:bodyPr>
          <a:lstStyle/>
          <a:p>
            <a:r>
              <a:rPr lang="en" sz="3600" dirty="0">
                <a:latin typeface="Times New Roman"/>
                <a:cs typeface="Times New Roman"/>
              </a:rPr>
              <a:t>1. Retina</a:t>
            </a:r>
            <a:endParaRPr lang="en-US" sz="3600" dirty="0">
              <a:latin typeface="Times New Roman"/>
            </a:endParaRPr>
          </a:p>
        </p:txBody>
      </p:sp>
      <p:sp>
        <p:nvSpPr>
          <p:cNvPr id="3" name="Content Placeholder 2">
            <a:extLst>
              <a:ext uri="{FF2B5EF4-FFF2-40B4-BE49-F238E27FC236}">
                <a16:creationId xmlns:a16="http://schemas.microsoft.com/office/drawing/2014/main" xmlns="" id="{DFCEE792-BC91-0FD9-9741-C209DE5DD997}"/>
              </a:ext>
            </a:extLst>
          </p:cNvPr>
          <p:cNvSpPr>
            <a:spLocks noGrp="1"/>
          </p:cNvSpPr>
          <p:nvPr>
            <p:ph idx="1"/>
          </p:nvPr>
        </p:nvSpPr>
        <p:spPr>
          <a:xfrm>
            <a:off x="1137035" y="2147358"/>
            <a:ext cx="8548386" cy="4076394"/>
          </a:xfrm>
        </p:spPr>
        <p:txBody>
          <a:bodyPr vert="horz" lIns="91440" tIns="45720" rIns="91440" bIns="45720" rtlCol="0">
            <a:normAutofit/>
          </a:bodyPr>
          <a:lstStyle/>
          <a:p>
            <a:pPr marL="342900">
              <a:spcBef>
                <a:spcPts val="0"/>
              </a:spcBef>
              <a:spcAft>
                <a:spcPts val="600"/>
              </a:spcAft>
              <a:buFont typeface="Arial,Sans-Serif" panose="020B0604020202020204" pitchFamily="34" charset="0"/>
            </a:pPr>
            <a:r>
              <a:rPr lang="en-US" sz="2000" dirty="0">
                <a:latin typeface="Times New Roman"/>
                <a:cs typeface="Times New Roman"/>
              </a:rPr>
              <a:t>The retina is a thin, delicate, transparent sheet of tissue derived from the neuroectoderm. </a:t>
            </a:r>
            <a:endParaRPr lang="en-US" sz="2000" dirty="0">
              <a:ea typeface="+mn-lt"/>
              <a:cs typeface="+mn-lt"/>
            </a:endParaRPr>
          </a:p>
          <a:p>
            <a:pPr marL="342900">
              <a:spcBef>
                <a:spcPts val="0"/>
              </a:spcBef>
              <a:spcAft>
                <a:spcPts val="600"/>
              </a:spcAft>
              <a:buFont typeface="Arial,Sans-Serif" panose="020B0604020202020204" pitchFamily="34" charset="0"/>
            </a:pPr>
            <a:r>
              <a:rPr lang="en-US" sz="2000" dirty="0">
                <a:latin typeface="Times New Roman"/>
                <a:cs typeface="Times New Roman"/>
              </a:rPr>
              <a:t>It is the light-sensing tissue that resides on the back of the eye.</a:t>
            </a:r>
            <a:endParaRPr lang="en-IN" sz="2000" dirty="0">
              <a:ea typeface="+mn-lt"/>
              <a:cs typeface="+mn-lt"/>
            </a:endParaRPr>
          </a:p>
          <a:p>
            <a:pPr marL="114300" indent="0">
              <a:spcBef>
                <a:spcPts val="0"/>
              </a:spcBef>
              <a:spcAft>
                <a:spcPts val="600"/>
              </a:spcAft>
              <a:buNone/>
            </a:pPr>
            <a:endParaRPr lang="en-US" sz="2000" dirty="0">
              <a:latin typeface="Times New Roman"/>
              <a:cs typeface="Times New Roman"/>
            </a:endParaRPr>
          </a:p>
          <a:p>
            <a:pPr marL="0" indent="0">
              <a:spcBef>
                <a:spcPts val="0"/>
              </a:spcBef>
              <a:spcAft>
                <a:spcPts val="600"/>
              </a:spcAft>
              <a:buNone/>
            </a:pPr>
            <a:r>
              <a:rPr lang="en-US" dirty="0">
                <a:latin typeface="Times New Roman"/>
                <a:cs typeface="Times New Roman"/>
              </a:rPr>
              <a:t>2.Papilla or Optic Disc (OD) </a:t>
            </a:r>
            <a:endParaRPr lang="en-US" dirty="0" smtClean="0">
              <a:latin typeface="Times New Roman"/>
              <a:cs typeface="Times New Roman"/>
            </a:endParaRPr>
          </a:p>
          <a:p>
            <a:pPr marL="0" indent="0">
              <a:spcBef>
                <a:spcPts val="0"/>
              </a:spcBef>
              <a:spcAft>
                <a:spcPts val="600"/>
              </a:spcAft>
              <a:buNone/>
            </a:pPr>
            <a:endParaRPr lang="en-US" dirty="0">
              <a:ea typeface="+mn-lt"/>
              <a:cs typeface="+mn-lt"/>
            </a:endParaRPr>
          </a:p>
          <a:p>
            <a:pPr marL="342900">
              <a:spcBef>
                <a:spcPts val="0"/>
              </a:spcBef>
              <a:spcAft>
                <a:spcPts val="600"/>
              </a:spcAft>
              <a:buFont typeface="Arial,Sans-Serif" panose="020B0604020202020204" pitchFamily="34" charset="0"/>
            </a:pPr>
            <a:r>
              <a:rPr lang="en-US" sz="2000" dirty="0">
                <a:latin typeface="Times New Roman"/>
                <a:cs typeface="Times New Roman"/>
              </a:rPr>
              <a:t>The visible part of the optic nerve that is rounded or oval in a vertical direction, 1.5 mm in diameter; </a:t>
            </a:r>
            <a:endParaRPr lang="en-US" sz="2000" dirty="0">
              <a:ea typeface="+mn-lt"/>
              <a:cs typeface="+mn-lt"/>
            </a:endParaRPr>
          </a:p>
          <a:p>
            <a:pPr marL="342900">
              <a:spcBef>
                <a:spcPts val="0"/>
              </a:spcBef>
              <a:spcAft>
                <a:spcPts val="600"/>
              </a:spcAft>
              <a:buFont typeface="Arial,Sans-Serif" panose="020B0604020202020204" pitchFamily="34" charset="0"/>
            </a:pPr>
            <a:r>
              <a:rPr lang="en-US" sz="2000" dirty="0">
                <a:latin typeface="Times New Roman"/>
                <a:cs typeface="Times New Roman"/>
              </a:rPr>
              <a:t>White-pinkish color, with a whitish central area that corresponds to the physiological excavation known as the Optical Cup (OC) and is of variable size, not exceeding 30% of the OD diameter.</a:t>
            </a:r>
            <a:endParaRPr lang="en-US" sz="2000" dirty="0"/>
          </a:p>
        </p:txBody>
      </p:sp>
      <p:sp>
        <p:nvSpPr>
          <p:cNvPr id="19" name="Freeform: Shape 18">
            <a:extLst>
              <a:ext uri="{FF2B5EF4-FFF2-40B4-BE49-F238E27FC236}">
                <a16:creationId xmlns:a16="http://schemas.microsoft.com/office/drawing/2014/main" xmlns="" id="{82AA3C4E-019E-440F-87AB-67EFA9BE6C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V="1">
            <a:off x="10822456" y="-2"/>
            <a:ext cx="1368219"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53748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B1026D-8E1B-EB4D-459D-6D4ECBA575D8}"/>
              </a:ext>
            </a:extLst>
          </p:cNvPr>
          <p:cNvSpPr>
            <a:spLocks noGrp="1"/>
          </p:cNvSpPr>
          <p:nvPr>
            <p:ph type="title"/>
          </p:nvPr>
        </p:nvSpPr>
        <p:spPr/>
        <p:txBody>
          <a:bodyPr>
            <a:normAutofit/>
          </a:bodyPr>
          <a:lstStyle/>
          <a:p>
            <a:r>
              <a:rPr lang="en-IN" sz="4000">
                <a:latin typeface="Times New Roman"/>
                <a:cs typeface="Times New Roman"/>
              </a:rPr>
              <a:t> 3.Retinal vessels</a:t>
            </a:r>
            <a:endParaRPr lang="en-US" sz="4000"/>
          </a:p>
        </p:txBody>
      </p:sp>
      <p:sp>
        <p:nvSpPr>
          <p:cNvPr id="3" name="Content Placeholder 2">
            <a:extLst>
              <a:ext uri="{FF2B5EF4-FFF2-40B4-BE49-F238E27FC236}">
                <a16:creationId xmlns:a16="http://schemas.microsoft.com/office/drawing/2014/main" xmlns="" id="{34B5A454-A7A8-803C-2738-B4436BF0485C}"/>
              </a:ext>
            </a:extLst>
          </p:cNvPr>
          <p:cNvSpPr>
            <a:spLocks noGrp="1"/>
          </p:cNvSpPr>
          <p:nvPr>
            <p:ph idx="1"/>
          </p:nvPr>
        </p:nvSpPr>
        <p:spPr>
          <a:xfrm>
            <a:off x="838200" y="1250531"/>
            <a:ext cx="10515600" cy="4351338"/>
          </a:xfrm>
        </p:spPr>
        <p:txBody>
          <a:bodyPr vert="horz" lIns="91440" tIns="45720" rIns="91440" bIns="45720" rtlCol="0" anchor="t">
            <a:normAutofit/>
          </a:bodyPr>
          <a:lstStyle/>
          <a:p>
            <a:pPr>
              <a:lnSpc>
                <a:spcPct val="100000"/>
              </a:lnSpc>
              <a:spcBef>
                <a:spcPts val="0"/>
              </a:spcBef>
              <a:buFont typeface="Arial,Sans-Serif" panose="020B0604020202020204" pitchFamily="34" charset="0"/>
            </a:pPr>
            <a:r>
              <a:rPr lang="en-US" sz="2400">
                <a:latin typeface="Times New Roman"/>
                <a:cs typeface="Times New Roman"/>
              </a:rPr>
              <a:t>In the center of the optic disc is the vascular bundle formed by the central retinal artery and vein, which are divided into the superior and inferior temporal arteries and veins</a:t>
            </a:r>
            <a:endParaRPr lang="en-US" sz="2400">
              <a:latin typeface="Times New Roman"/>
              <a:ea typeface="+mn-lt"/>
              <a:cs typeface="+mn-lt"/>
            </a:endParaRPr>
          </a:p>
          <a:p>
            <a:pPr>
              <a:lnSpc>
                <a:spcPct val="100000"/>
              </a:lnSpc>
              <a:spcBef>
                <a:spcPts val="0"/>
              </a:spcBef>
              <a:buFont typeface="Arial,Sans-Serif" panose="020B0604020202020204" pitchFamily="34" charset="0"/>
            </a:pPr>
            <a:r>
              <a:rPr lang="en-US" sz="2400">
                <a:latin typeface="Times New Roman"/>
                <a:cs typeface="Times New Roman"/>
              </a:rPr>
              <a:t>Branches of the retinal vessels approach from all sides</a:t>
            </a:r>
          </a:p>
          <a:p>
            <a:pPr marL="0" indent="0">
              <a:lnSpc>
                <a:spcPct val="100000"/>
              </a:lnSpc>
              <a:spcBef>
                <a:spcPts val="0"/>
              </a:spcBef>
              <a:buNone/>
            </a:pPr>
            <a:r>
              <a:rPr lang="en-IN" sz="4000">
                <a:latin typeface="Times New Roman"/>
                <a:cs typeface="Times New Roman"/>
              </a:rPr>
              <a:t> 4. Macula</a:t>
            </a:r>
          </a:p>
          <a:p>
            <a:r>
              <a:rPr lang="en-US" sz="2400">
                <a:latin typeface="Times New Roman"/>
                <a:cs typeface="Times New Roman"/>
              </a:rPr>
              <a:t>located approximately two diameters (OD) from the papilla.</a:t>
            </a:r>
            <a:endParaRPr lang="en-IN" sz="2400">
              <a:ea typeface="+mn-lt"/>
              <a:cs typeface="+mn-lt"/>
            </a:endParaRPr>
          </a:p>
          <a:p>
            <a:pPr marL="0" indent="0">
              <a:lnSpc>
                <a:spcPct val="100000"/>
              </a:lnSpc>
              <a:spcBef>
                <a:spcPts val="0"/>
              </a:spcBef>
              <a:buNone/>
            </a:pPr>
            <a:endParaRPr lang="en-IN" b="1">
              <a:solidFill>
                <a:srgbClr val="7030A0"/>
              </a:solidFill>
              <a:latin typeface="Times New Roman"/>
              <a:cs typeface="Times New Roman"/>
            </a:endParaRPr>
          </a:p>
        </p:txBody>
      </p:sp>
      <p:pic>
        <p:nvPicPr>
          <p:cNvPr id="4" name="Picture 4">
            <a:extLst>
              <a:ext uri="{FF2B5EF4-FFF2-40B4-BE49-F238E27FC236}">
                <a16:creationId xmlns:a16="http://schemas.microsoft.com/office/drawing/2014/main" xmlns="" id="{BDB3B2BB-585E-A921-ED43-114D5386C195}"/>
              </a:ext>
            </a:extLst>
          </p:cNvPr>
          <p:cNvPicPr>
            <a:picLocks noChangeAspect="1"/>
          </p:cNvPicPr>
          <p:nvPr/>
        </p:nvPicPr>
        <p:blipFill>
          <a:blip r:embed="rId2"/>
          <a:stretch>
            <a:fillRect/>
          </a:stretch>
        </p:blipFill>
        <p:spPr>
          <a:xfrm>
            <a:off x="4591553" y="3853432"/>
            <a:ext cx="2743200" cy="1694394"/>
          </a:xfrm>
          <a:prstGeom prst="rect">
            <a:avLst/>
          </a:prstGeom>
        </p:spPr>
      </p:pic>
      <p:sp>
        <p:nvSpPr>
          <p:cNvPr id="6" name="TextBox 5">
            <a:extLst>
              <a:ext uri="{FF2B5EF4-FFF2-40B4-BE49-F238E27FC236}">
                <a16:creationId xmlns:a16="http://schemas.microsoft.com/office/drawing/2014/main" xmlns="" id="{5E325363-EC2F-26C4-5577-34663224E80E}"/>
              </a:ext>
            </a:extLst>
          </p:cNvPr>
          <p:cNvSpPr txBox="1"/>
          <p:nvPr/>
        </p:nvSpPr>
        <p:spPr>
          <a:xfrm>
            <a:off x="4853796" y="5457262"/>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rPr>
              <a:t>Fig 1. The retina of the eye is the entire orange circle. The OD is the yellowish part, blood vessels, and macula.</a:t>
            </a:r>
            <a:r>
              <a:rPr lang="en-US">
                <a:latin typeface="Arial"/>
                <a:cs typeface="Arial"/>
              </a:rPr>
              <a:t>​</a:t>
            </a:r>
            <a:endParaRPr lang="en-US"/>
          </a:p>
        </p:txBody>
      </p:sp>
    </p:spTree>
    <p:extLst>
      <p:ext uri="{BB962C8B-B14F-4D97-AF65-F5344CB8AC3E}">
        <p14:creationId xmlns:p14="http://schemas.microsoft.com/office/powerpoint/2010/main" val="3241974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49003D06-AAE6-B80D-E3AE-B4BA034CE995}"/>
              </a:ext>
            </a:extLst>
          </p:cNvPr>
          <p:cNvSpPr>
            <a:spLocks noGrp="1"/>
          </p:cNvSpPr>
          <p:nvPr>
            <p:ph type="title"/>
          </p:nvPr>
        </p:nvSpPr>
        <p:spPr>
          <a:xfrm>
            <a:off x="1137036" y="548640"/>
            <a:ext cx="9543405" cy="1188720"/>
          </a:xfrm>
        </p:spPr>
        <p:txBody>
          <a:bodyPr>
            <a:normAutofit/>
          </a:bodyPr>
          <a:lstStyle/>
          <a:p>
            <a:pPr>
              <a:spcBef>
                <a:spcPts val="0"/>
              </a:spcBef>
            </a:pPr>
            <a:r>
              <a:rPr lang="en-IN" sz="3700">
                <a:solidFill>
                  <a:schemeClr val="tx1">
                    <a:lumMod val="85000"/>
                    <a:lumOff val="15000"/>
                  </a:schemeClr>
                </a:solidFill>
                <a:latin typeface="Times New Roman"/>
                <a:cs typeface="Times New Roman"/>
              </a:rPr>
              <a:t>Retinal Diseases</a:t>
            </a:r>
            <a:endParaRPr lang="en-US" sz="3700">
              <a:solidFill>
                <a:schemeClr val="tx1">
                  <a:lumMod val="85000"/>
                  <a:lumOff val="15000"/>
                </a:schemeClr>
              </a:solidFill>
              <a:latin typeface="Times New Roman"/>
              <a:ea typeface="+mj-lt"/>
              <a:cs typeface="+mj-lt"/>
            </a:endParaRPr>
          </a:p>
          <a:p>
            <a:pPr>
              <a:spcBef>
                <a:spcPts val="0"/>
              </a:spcBef>
            </a:pPr>
            <a:r>
              <a:rPr lang="en-IN" sz="3700">
                <a:solidFill>
                  <a:schemeClr val="tx1">
                    <a:lumMod val="85000"/>
                    <a:lumOff val="15000"/>
                  </a:schemeClr>
                </a:solidFill>
                <a:latin typeface="Times New Roman"/>
                <a:cs typeface="Times New Roman"/>
              </a:rPr>
              <a:t>1) Glaucoma</a:t>
            </a:r>
            <a:endParaRPr lang="en-US" sz="3700">
              <a:solidFill>
                <a:schemeClr val="tx1">
                  <a:lumMod val="85000"/>
                  <a:lumOff val="15000"/>
                </a:schemeClr>
              </a:solidFill>
              <a:ea typeface="+mj-lt"/>
              <a:cs typeface="+mj-lt"/>
            </a:endParaRPr>
          </a:p>
          <a:p>
            <a:endParaRPr lang="en-US" sz="3700">
              <a:solidFill>
                <a:schemeClr val="tx1">
                  <a:lumMod val="85000"/>
                  <a:lumOff val="15000"/>
                </a:schemeClr>
              </a:solidFill>
              <a:cs typeface="Calibri Light"/>
            </a:endParaRPr>
          </a:p>
        </p:txBody>
      </p:sp>
      <p:sp>
        <p:nvSpPr>
          <p:cNvPr id="3" name="Content Placeholder 2">
            <a:extLst>
              <a:ext uri="{FF2B5EF4-FFF2-40B4-BE49-F238E27FC236}">
                <a16:creationId xmlns:a16="http://schemas.microsoft.com/office/drawing/2014/main" xmlns="" id="{B4356C25-13A3-3F1B-D521-C6C94A216BA5}"/>
              </a:ext>
            </a:extLst>
          </p:cNvPr>
          <p:cNvSpPr>
            <a:spLocks noGrp="1"/>
          </p:cNvSpPr>
          <p:nvPr>
            <p:ph idx="1"/>
          </p:nvPr>
        </p:nvSpPr>
        <p:spPr>
          <a:xfrm>
            <a:off x="1957987" y="2431765"/>
            <a:ext cx="8276026" cy="3320031"/>
          </a:xfrm>
        </p:spPr>
        <p:txBody>
          <a:bodyPr vert="horz" lIns="91440" tIns="45720" rIns="91440" bIns="45720" rtlCol="0" anchor="ctr">
            <a:normAutofit/>
          </a:bodyPr>
          <a:lstStyle/>
          <a:p>
            <a:pPr marL="285750" indent="-285750">
              <a:spcBef>
                <a:spcPts val="0"/>
              </a:spcBef>
              <a:buFont typeface="Arial,Sans-Serif" panose="020B0604020202020204" pitchFamily="34" charset="0"/>
            </a:pPr>
            <a:r>
              <a:rPr lang="en-US" sz="1700">
                <a:solidFill>
                  <a:schemeClr val="tx1">
                    <a:lumMod val="85000"/>
                    <a:lumOff val="15000"/>
                  </a:schemeClr>
                </a:solidFill>
                <a:latin typeface="Times New Roman"/>
                <a:cs typeface="Times New Roman"/>
              </a:rPr>
              <a:t>There are three main methods used to detect Glaucoma: Intraocular Pressure Measurement (IPM), Function-Based Visual Field Test (FBVFT), and Optic Nerve Head (ONH).</a:t>
            </a:r>
            <a:endParaRPr lang="en-US" sz="1700">
              <a:solidFill>
                <a:schemeClr val="tx1">
                  <a:lumMod val="85000"/>
                  <a:lumOff val="15000"/>
                </a:schemeClr>
              </a:solidFill>
              <a:latin typeface="Times New Roman"/>
              <a:ea typeface="+mn-lt"/>
              <a:cs typeface="+mn-lt"/>
            </a:endParaRPr>
          </a:p>
          <a:p>
            <a:pPr marL="285750" indent="-285750">
              <a:spcBef>
                <a:spcPts val="0"/>
              </a:spcBef>
              <a:buFont typeface="Arial,Sans-Serif" panose="020B0604020202020204" pitchFamily="34" charset="0"/>
            </a:pPr>
            <a:r>
              <a:rPr lang="en-US" sz="1700">
                <a:solidFill>
                  <a:schemeClr val="tx1">
                    <a:lumMod val="85000"/>
                    <a:lumOff val="15000"/>
                  </a:schemeClr>
                </a:solidFill>
                <a:latin typeface="Times New Roman"/>
                <a:cs typeface="Times New Roman"/>
              </a:rPr>
              <a:t>The ONH test is easy to diagnose Glaucoma at its earliest phase.</a:t>
            </a:r>
            <a:endParaRPr lang="en-US" sz="1700">
              <a:solidFill>
                <a:schemeClr val="tx1">
                  <a:lumMod val="85000"/>
                  <a:lumOff val="15000"/>
                </a:schemeClr>
              </a:solidFill>
              <a:latin typeface="Times New Roman"/>
              <a:ea typeface="+mn-lt"/>
              <a:cs typeface="+mn-lt"/>
            </a:endParaRPr>
          </a:p>
          <a:p>
            <a:pPr marL="285750" indent="-285750">
              <a:spcBef>
                <a:spcPts val="0"/>
              </a:spcBef>
              <a:buFont typeface="Arial,Sans-Serif" panose="020B0604020202020204" pitchFamily="34" charset="0"/>
            </a:pPr>
            <a:r>
              <a:rPr lang="en-IN" sz="1700">
                <a:solidFill>
                  <a:schemeClr val="tx1">
                    <a:lumMod val="85000"/>
                    <a:lumOff val="15000"/>
                  </a:schemeClr>
                </a:solidFill>
                <a:latin typeface="Times New Roman"/>
                <a:cs typeface="Times New Roman"/>
              </a:rPr>
              <a:t>It uses various morphological parameters such as the vertical Cup-to-Disc Ratio (CDR), Edge-to-Disc Ratio (EDR), Neuro-retinal Border Ratio (NBR), and disk width to detect Glaucoma in retinal images</a:t>
            </a:r>
            <a:endParaRPr lang="en-US" sz="1700">
              <a:solidFill>
                <a:schemeClr val="tx1">
                  <a:lumMod val="85000"/>
                  <a:lumOff val="15000"/>
                </a:schemeClr>
              </a:solidFill>
              <a:latin typeface="Times New Roman"/>
              <a:ea typeface="+mn-lt"/>
              <a:cs typeface="+mn-lt"/>
            </a:endParaRPr>
          </a:p>
          <a:p>
            <a:pPr marL="285750" indent="-285750">
              <a:spcBef>
                <a:spcPts val="0"/>
              </a:spcBef>
              <a:buFont typeface="Arial,Sans-Serif" panose="020B0604020202020204" pitchFamily="34" charset="0"/>
            </a:pPr>
            <a:r>
              <a:rPr lang="en-US" sz="1700">
                <a:solidFill>
                  <a:schemeClr val="tx1">
                    <a:lumMod val="85000"/>
                    <a:lumOff val="15000"/>
                  </a:schemeClr>
                </a:solidFill>
                <a:latin typeface="Times New Roman"/>
                <a:cs typeface="Times New Roman"/>
              </a:rPr>
              <a:t> the diagnosis of Glaucoma using the ONH method is achieved by examining OD.</a:t>
            </a:r>
            <a:endParaRPr lang="en-US" sz="1700">
              <a:solidFill>
                <a:schemeClr val="tx1">
                  <a:lumMod val="85000"/>
                  <a:lumOff val="15000"/>
                </a:schemeClr>
              </a:solidFill>
              <a:latin typeface="Times New Roman"/>
              <a:ea typeface="+mn-lt"/>
              <a:cs typeface="+mn-lt"/>
            </a:endParaRPr>
          </a:p>
          <a:p>
            <a:pPr marL="285750" indent="-285750">
              <a:spcBef>
                <a:spcPts val="0"/>
              </a:spcBef>
              <a:buFont typeface="Arial,Sans-Serif" panose="020B0604020202020204" pitchFamily="34" charset="0"/>
            </a:pPr>
            <a:r>
              <a:rPr lang="en-US" sz="1700">
                <a:solidFill>
                  <a:schemeClr val="tx1">
                    <a:lumMod val="85000"/>
                    <a:lumOff val="15000"/>
                  </a:schemeClr>
                </a:solidFill>
                <a:latin typeface="Times New Roman"/>
                <a:cs typeface="Times New Roman"/>
              </a:rPr>
              <a:t>Normal eye contain millions of nerve fibers that run from the retina to the optic nerve.</a:t>
            </a:r>
            <a:endParaRPr lang="en-US" sz="1700">
              <a:solidFill>
                <a:schemeClr val="tx1">
                  <a:lumMod val="85000"/>
                  <a:lumOff val="15000"/>
                </a:schemeClr>
              </a:solidFill>
              <a:latin typeface="Times New Roman"/>
              <a:ea typeface="+mn-lt"/>
              <a:cs typeface="+mn-lt"/>
            </a:endParaRPr>
          </a:p>
          <a:p>
            <a:pPr marL="285750" indent="-285750">
              <a:spcBef>
                <a:spcPts val="0"/>
              </a:spcBef>
              <a:buFont typeface="Arial,Sans-Serif" panose="020B0604020202020204" pitchFamily="34" charset="0"/>
            </a:pPr>
            <a:r>
              <a:rPr lang="en-US" sz="1700">
                <a:solidFill>
                  <a:schemeClr val="tx1">
                    <a:lumMod val="85000"/>
                    <a:lumOff val="15000"/>
                  </a:schemeClr>
                </a:solidFill>
                <a:latin typeface="Times New Roman"/>
                <a:cs typeface="Times New Roman"/>
              </a:rPr>
              <a:t>from the retina to the optic nerve, located in the center of the OD. If Glaucoma is present, the OD becomes hollow, and the optic nerve assumes the shape of a cup (OC)</a:t>
            </a:r>
            <a:endParaRPr lang="en-US" sz="1700">
              <a:solidFill>
                <a:schemeClr val="tx1">
                  <a:lumMod val="85000"/>
                  <a:lumOff val="15000"/>
                </a:schemeClr>
              </a:solidFill>
              <a:latin typeface="Times New Roman"/>
              <a:ea typeface="+mn-lt"/>
              <a:cs typeface="+mn-lt"/>
            </a:endParaRPr>
          </a:p>
          <a:p>
            <a:pPr marL="285750" indent="-285750">
              <a:spcBef>
                <a:spcPts val="0"/>
              </a:spcBef>
              <a:buFont typeface="Arial,Sans-Serif" panose="020B0604020202020204" pitchFamily="34" charset="0"/>
            </a:pPr>
            <a:endParaRPr lang="en-IN" sz="1700">
              <a:solidFill>
                <a:schemeClr val="tx1">
                  <a:lumMod val="85000"/>
                  <a:lumOff val="15000"/>
                </a:schemeClr>
              </a:solidFill>
              <a:ea typeface="+mn-lt"/>
              <a:cs typeface="+mn-lt"/>
            </a:endParaRPr>
          </a:p>
          <a:p>
            <a:endParaRPr lang="en-US" sz="1700">
              <a:solidFill>
                <a:schemeClr val="tx1">
                  <a:lumMod val="85000"/>
                  <a:lumOff val="15000"/>
                </a:schemeClr>
              </a:solidFill>
              <a:cs typeface="Calibri"/>
            </a:endParaRPr>
          </a:p>
        </p:txBody>
      </p:sp>
      <p:sp>
        <p:nvSpPr>
          <p:cNvPr id="12" name="Freeform: Shape 11">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93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CAFC286B-4590-22A5-7518-77850C041D35}"/>
              </a:ext>
            </a:extLst>
          </p:cNvPr>
          <p:cNvPicPr>
            <a:picLocks noGrp="1" noChangeAspect="1"/>
          </p:cNvPicPr>
          <p:nvPr>
            <p:ph idx="1"/>
          </p:nvPr>
        </p:nvPicPr>
        <p:blipFill>
          <a:blip r:embed="rId2"/>
          <a:stretch>
            <a:fillRect/>
          </a:stretch>
        </p:blipFill>
        <p:spPr>
          <a:xfrm>
            <a:off x="2536190" y="556928"/>
            <a:ext cx="7678420" cy="3952875"/>
          </a:xfrm>
        </p:spPr>
      </p:pic>
      <p:sp>
        <p:nvSpPr>
          <p:cNvPr id="5" name="TextBox 4">
            <a:extLst>
              <a:ext uri="{FF2B5EF4-FFF2-40B4-BE49-F238E27FC236}">
                <a16:creationId xmlns:a16="http://schemas.microsoft.com/office/drawing/2014/main" xmlns="" id="{FF9CC978-0316-1F89-04F6-451B6AF84A8F}"/>
              </a:ext>
            </a:extLst>
          </p:cNvPr>
          <p:cNvSpPr txBox="1"/>
          <p:nvPr/>
        </p:nvSpPr>
        <p:spPr>
          <a:xfrm>
            <a:off x="4805680" y="482849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a:rPr>
              <a:t>Fig 2. Retinography a) shows an entirely healthy eye and b) has Glaucoma. </a:t>
            </a:r>
            <a:r>
              <a:rPr lang="en-US" dirty="0">
                <a:latin typeface="Times New Roman"/>
                <a:cs typeface="Times New Roman"/>
              </a:rPr>
              <a:t>​</a:t>
            </a:r>
            <a:endParaRPr lang="en-US" dirty="0"/>
          </a:p>
        </p:txBody>
      </p:sp>
    </p:spTree>
    <p:extLst>
      <p:ext uri="{BB962C8B-B14F-4D97-AF65-F5344CB8AC3E}">
        <p14:creationId xmlns:p14="http://schemas.microsoft.com/office/powerpoint/2010/main" val="41147473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C3B4070A-06CE-F0D8-F562-63B4A04F8CF6}"/>
              </a:ext>
            </a:extLst>
          </p:cNvPr>
          <p:cNvSpPr>
            <a:spLocks noGrp="1"/>
          </p:cNvSpPr>
          <p:nvPr>
            <p:ph type="title"/>
          </p:nvPr>
        </p:nvSpPr>
        <p:spPr>
          <a:xfrm>
            <a:off x="1137036" y="548640"/>
            <a:ext cx="9543405" cy="1188720"/>
          </a:xfrm>
        </p:spPr>
        <p:txBody>
          <a:bodyPr>
            <a:normAutofit/>
          </a:bodyPr>
          <a:lstStyle/>
          <a:p>
            <a:r>
              <a:rPr lang="en-IN">
                <a:solidFill>
                  <a:schemeClr val="tx1">
                    <a:lumMod val="85000"/>
                    <a:lumOff val="15000"/>
                  </a:schemeClr>
                </a:solidFill>
                <a:latin typeface="Times New Roman"/>
                <a:cs typeface="Times New Roman"/>
              </a:rPr>
              <a:t>2) Diabetic Retinopathy</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xmlns="" id="{F50B8C92-FFE6-AF5F-69EF-1D4F1F982923}"/>
              </a:ext>
            </a:extLst>
          </p:cNvPr>
          <p:cNvSpPr>
            <a:spLocks noGrp="1"/>
          </p:cNvSpPr>
          <p:nvPr>
            <p:ph idx="1"/>
          </p:nvPr>
        </p:nvSpPr>
        <p:spPr>
          <a:xfrm>
            <a:off x="1957987" y="2431765"/>
            <a:ext cx="8276026" cy="3320031"/>
          </a:xfrm>
        </p:spPr>
        <p:txBody>
          <a:bodyPr vert="horz" lIns="91440" tIns="45720" rIns="91440" bIns="45720" rtlCol="0" anchor="ctr">
            <a:normAutofit/>
          </a:bodyPr>
          <a:lstStyle/>
          <a:p>
            <a:pPr>
              <a:spcBef>
                <a:spcPts val="0"/>
              </a:spcBef>
            </a:pPr>
            <a:endParaRPr lang="en-IN" sz="1900" b="1">
              <a:solidFill>
                <a:schemeClr val="tx1">
                  <a:lumMod val="85000"/>
                  <a:lumOff val="15000"/>
                </a:schemeClr>
              </a:solidFill>
              <a:latin typeface="Times New Roman"/>
              <a:ea typeface="+mn-lt"/>
              <a:cs typeface="Times New Roman"/>
            </a:endParaRPr>
          </a:p>
          <a:p>
            <a:pPr>
              <a:spcBef>
                <a:spcPts val="0"/>
              </a:spcBef>
            </a:pPr>
            <a:endParaRPr lang="en-IN" sz="1900">
              <a:solidFill>
                <a:schemeClr val="tx1">
                  <a:lumMod val="85000"/>
                  <a:lumOff val="15000"/>
                </a:schemeClr>
              </a:solidFill>
              <a:ea typeface="+mn-lt"/>
              <a:cs typeface="+mn-lt"/>
            </a:endParaRPr>
          </a:p>
          <a:p>
            <a:pPr>
              <a:spcBef>
                <a:spcPts val="0"/>
              </a:spcBef>
            </a:pPr>
            <a:endParaRPr lang="en-IN" sz="1900">
              <a:solidFill>
                <a:schemeClr val="tx1">
                  <a:lumMod val="85000"/>
                  <a:lumOff val="15000"/>
                </a:schemeClr>
              </a:solidFill>
              <a:latin typeface="Times New Roman"/>
              <a:ea typeface="+mn-lt"/>
              <a:cs typeface="+mn-lt"/>
            </a:endParaRPr>
          </a:p>
          <a:p>
            <a:pPr marL="285750" indent="-285750">
              <a:spcBef>
                <a:spcPts val="0"/>
              </a:spcBef>
              <a:buFont typeface="Arial,Sans-Serif" panose="020B0604020202020204" pitchFamily="34" charset="0"/>
            </a:pPr>
            <a:r>
              <a:rPr lang="en-US" sz="1900">
                <a:solidFill>
                  <a:schemeClr val="tx1">
                    <a:lumMod val="85000"/>
                    <a:lumOff val="15000"/>
                  </a:schemeClr>
                </a:solidFill>
                <a:latin typeface="Times New Roman"/>
                <a:cs typeface="Times New Roman"/>
              </a:rPr>
              <a:t>Diabetes mellitus occurs when the pancreas cannot secrete enough insulin, which affects the circulatory system and generates an increase in glucose, which causes the deterioration of the blood vessel walls that leads to bubbles, obstructions, and leaks in the veins.</a:t>
            </a:r>
            <a:r>
              <a:rPr lang="en-US" sz="1900" b="1">
                <a:solidFill>
                  <a:schemeClr val="tx1">
                    <a:lumMod val="85000"/>
                    <a:lumOff val="15000"/>
                  </a:schemeClr>
                </a:solidFill>
                <a:latin typeface="Times New Roman"/>
                <a:cs typeface="Times New Roman"/>
              </a:rPr>
              <a:t> </a:t>
            </a:r>
            <a:endParaRPr lang="en-US" sz="1900">
              <a:solidFill>
                <a:schemeClr val="tx1">
                  <a:lumMod val="85000"/>
                  <a:lumOff val="15000"/>
                </a:schemeClr>
              </a:solidFill>
              <a:latin typeface="Times New Roman"/>
              <a:ea typeface="+mn-lt"/>
              <a:cs typeface="+mn-lt"/>
            </a:endParaRPr>
          </a:p>
          <a:p>
            <a:pPr marL="285750" indent="-285750">
              <a:spcBef>
                <a:spcPts val="0"/>
              </a:spcBef>
              <a:buFont typeface="Arial,Sans-Serif" panose="020B0604020202020204" pitchFamily="34" charset="0"/>
            </a:pPr>
            <a:endParaRPr lang="en-US" sz="1900" b="1">
              <a:solidFill>
                <a:schemeClr val="tx1">
                  <a:lumMod val="85000"/>
                  <a:lumOff val="15000"/>
                </a:schemeClr>
              </a:solidFill>
              <a:latin typeface="Times New Roman"/>
              <a:cs typeface="Times New Roman"/>
            </a:endParaRPr>
          </a:p>
          <a:p>
            <a:pPr marL="285750" indent="-285750">
              <a:spcBef>
                <a:spcPts val="0"/>
              </a:spcBef>
              <a:buFont typeface="Arial,Sans-Serif" panose="020B0604020202020204" pitchFamily="34" charset="0"/>
            </a:pPr>
            <a:r>
              <a:rPr lang="en-US" sz="1900">
                <a:solidFill>
                  <a:schemeClr val="tx1">
                    <a:lumMod val="85000"/>
                    <a:lumOff val="15000"/>
                  </a:schemeClr>
                </a:solidFill>
                <a:latin typeface="Times New Roman"/>
                <a:cs typeface="Times New Roman"/>
              </a:rPr>
              <a:t>Micro-Aneurysms (MA): they are small dark red dots. </a:t>
            </a:r>
            <a:endParaRPr lang="en-US" sz="1900">
              <a:solidFill>
                <a:schemeClr val="tx1">
                  <a:lumMod val="85000"/>
                  <a:lumOff val="15000"/>
                </a:schemeClr>
              </a:solidFill>
              <a:latin typeface="Times New Roman"/>
              <a:ea typeface="+mn-lt"/>
              <a:cs typeface="+mn-lt"/>
            </a:endParaRPr>
          </a:p>
          <a:p>
            <a:pPr marL="0" indent="0">
              <a:spcBef>
                <a:spcPts val="0"/>
              </a:spcBef>
              <a:buNone/>
            </a:pPr>
            <a:endParaRPr lang="en-US" sz="1900">
              <a:solidFill>
                <a:schemeClr val="tx1">
                  <a:lumMod val="85000"/>
                  <a:lumOff val="15000"/>
                </a:schemeClr>
              </a:solidFill>
              <a:latin typeface="Times New Roman"/>
              <a:cs typeface="Times New Roman"/>
            </a:endParaRPr>
          </a:p>
          <a:p>
            <a:pPr marL="285750" indent="-285750">
              <a:spcBef>
                <a:spcPts val="0"/>
              </a:spcBef>
              <a:buFont typeface="Arial,Sans-Serif" panose="020B0604020202020204" pitchFamily="34" charset="0"/>
            </a:pPr>
            <a:r>
              <a:rPr lang="en-US" sz="1900">
                <a:solidFill>
                  <a:schemeClr val="tx1">
                    <a:lumMod val="85000"/>
                    <a:lumOff val="15000"/>
                  </a:schemeClr>
                </a:solidFill>
                <a:latin typeface="Times New Roman"/>
                <a:cs typeface="Times New Roman"/>
              </a:rPr>
              <a:t>Exudates are masses of cells, and fluid seeped out of blood vessels or organs, especially in inflammation.</a:t>
            </a:r>
            <a:endParaRPr lang="en-IN" sz="1900">
              <a:solidFill>
                <a:schemeClr val="tx1">
                  <a:lumMod val="85000"/>
                  <a:lumOff val="15000"/>
                </a:schemeClr>
              </a:solidFill>
              <a:ea typeface="+mn-lt"/>
              <a:cs typeface="+mn-lt"/>
            </a:endParaRPr>
          </a:p>
          <a:p>
            <a:pPr>
              <a:spcBef>
                <a:spcPts val="0"/>
              </a:spcBef>
            </a:pPr>
            <a:endParaRPr lang="en-US" sz="1900">
              <a:solidFill>
                <a:schemeClr val="tx1">
                  <a:lumMod val="85000"/>
                  <a:lumOff val="15000"/>
                </a:schemeClr>
              </a:solidFill>
              <a:ea typeface="+mn-lt"/>
              <a:cs typeface="+mn-lt"/>
            </a:endParaRPr>
          </a:p>
          <a:p>
            <a:pPr>
              <a:spcBef>
                <a:spcPts val="0"/>
              </a:spcBef>
            </a:pPr>
            <a:endParaRPr lang="en-IN" sz="1900">
              <a:solidFill>
                <a:schemeClr val="tx1">
                  <a:lumMod val="85000"/>
                  <a:lumOff val="15000"/>
                </a:schemeClr>
              </a:solidFill>
              <a:ea typeface="+mn-lt"/>
              <a:cs typeface="+mn-lt"/>
            </a:endParaRPr>
          </a:p>
          <a:p>
            <a:endParaRPr lang="en-US" sz="1900">
              <a:solidFill>
                <a:schemeClr val="tx1">
                  <a:lumMod val="85000"/>
                  <a:lumOff val="15000"/>
                </a:schemeClr>
              </a:solidFill>
              <a:cs typeface="Calibri"/>
            </a:endParaRPr>
          </a:p>
        </p:txBody>
      </p:sp>
      <p:sp>
        <p:nvSpPr>
          <p:cNvPr id="12" name="Freeform: Shape 11">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555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50C0F2E1-8724-24D3-78C8-1DCB62E4F2E6}"/>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Fig 3. a) Healthy retinography. b) A diabetic retinography​</a:t>
            </a:r>
          </a:p>
        </p:txBody>
      </p:sp>
      <p:pic>
        <p:nvPicPr>
          <p:cNvPr id="4" name="Picture 4">
            <a:extLst>
              <a:ext uri="{FF2B5EF4-FFF2-40B4-BE49-F238E27FC236}">
                <a16:creationId xmlns:a16="http://schemas.microsoft.com/office/drawing/2014/main" xmlns="" id="{A7A43EFC-C51F-26C7-1556-23562F7AB407}"/>
              </a:ext>
            </a:extLst>
          </p:cNvPr>
          <p:cNvPicPr>
            <a:picLocks noChangeAspect="1"/>
          </p:cNvPicPr>
          <p:nvPr/>
        </p:nvPicPr>
        <p:blipFill>
          <a:blip r:embed="rId2"/>
          <a:stretch>
            <a:fillRect/>
          </a:stretch>
        </p:blipFill>
        <p:spPr>
          <a:xfrm>
            <a:off x="1679720" y="1675227"/>
            <a:ext cx="8832560" cy="4394199"/>
          </a:xfrm>
          <a:prstGeom prst="rect">
            <a:avLst/>
          </a:prstGeom>
        </p:spPr>
      </p:pic>
    </p:spTree>
    <p:extLst>
      <p:ext uri="{BB962C8B-B14F-4D97-AF65-F5344CB8AC3E}">
        <p14:creationId xmlns:p14="http://schemas.microsoft.com/office/powerpoint/2010/main" val="15686941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475</TotalTime>
  <Words>677</Words>
  <Application>Microsoft Office PowerPoint</Application>
  <PresentationFormat>Custom</PresentationFormat>
  <Paragraphs>120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Ocular Disease Recognition</vt:lpstr>
      <vt:lpstr>Team Members</vt:lpstr>
      <vt:lpstr>PowerPoint Presentation</vt:lpstr>
      <vt:lpstr>1. Retina</vt:lpstr>
      <vt:lpstr> 3.Retinal vessels</vt:lpstr>
      <vt:lpstr>Retinal Diseases 1) Glaucoma </vt:lpstr>
      <vt:lpstr>PowerPoint Presentation</vt:lpstr>
      <vt:lpstr>2) Diabetic Retinopathy</vt:lpstr>
      <vt:lpstr>PowerPoint Presentation</vt:lpstr>
      <vt:lpstr>CATARACT 1) A cataract is a cloudy area in the lens of the eye that leads to a decrease in vision. 2) Cataracts often develop slowly and can affect one or both eyes.  3) Symptoms may include faded colors, blurry or double vision, halos around light, trouble with bright lights, and trouble seeing at night. </vt:lpstr>
      <vt:lpstr>PowerPoint Presentation</vt:lpstr>
      <vt:lpstr>Image preprocessing</vt:lpstr>
      <vt:lpstr>Converting to Grayscale</vt:lpstr>
      <vt:lpstr>Contrast Limited Adaptive Histogram Equalization</vt:lpstr>
      <vt:lpstr>Erosion</vt:lpstr>
      <vt:lpstr>Edge Detection</vt:lpstr>
      <vt:lpstr>Bottom Hat </vt:lpstr>
      <vt:lpstr>Exudates Detection</vt:lpstr>
      <vt:lpstr>Removing Blood Vessel </vt:lpstr>
      <vt:lpstr>Features :</vt:lpstr>
      <vt:lpstr>PowerPoint Presentation</vt:lpstr>
      <vt:lpstr>PowerPoint Presentation</vt:lpstr>
      <vt:lpstr>PowerPoint Presentation</vt:lpstr>
      <vt:lpstr>VGG-16 NETWORK ARCHITECTURE: </vt:lpstr>
      <vt:lpstr>PowerPoint Presentation</vt:lpstr>
      <vt:lpstr>PowerPoint Presentation</vt:lpstr>
      <vt:lpstr>The following steps were used to develop the deep learning model</vt:lpstr>
      <vt:lpstr>Result obtained from VGG16 (built from Scratch) model</vt:lpstr>
      <vt:lpstr>Result obtained from VGG16 model through Transfer Learning</vt:lpstr>
      <vt:lpstr>PowerPoint Presentation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Windows User</cp:lastModifiedBy>
  <cp:revision>304</cp:revision>
  <dcterms:created xsi:type="dcterms:W3CDTF">2022-04-12T15:31:29Z</dcterms:created>
  <dcterms:modified xsi:type="dcterms:W3CDTF">2022-04-17T02:59:57Z</dcterms:modified>
</cp:coreProperties>
</file>